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273" r:id="rId2"/>
    <p:sldId id="257" r:id="rId3"/>
    <p:sldId id="260" r:id="rId4"/>
    <p:sldId id="371" r:id="rId5"/>
    <p:sldId id="277" r:id="rId6"/>
    <p:sldId id="276" r:id="rId7"/>
    <p:sldId id="274"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640"/>
    <a:srgbClr val="269CCC"/>
    <a:srgbClr val="356E8B"/>
    <a:srgbClr val="123D60"/>
    <a:srgbClr val="007F7B"/>
    <a:srgbClr val="3A3A3C"/>
    <a:srgbClr val="1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18" autoAdjust="0"/>
    <p:restoredTop sz="94713" autoAdjust="0"/>
  </p:normalViewPr>
  <p:slideViewPr>
    <p:cSldViewPr>
      <p:cViewPr varScale="1">
        <p:scale>
          <a:sx n="67" d="100"/>
          <a:sy n="67" d="100"/>
        </p:scale>
        <p:origin x="1352" y="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83" d="100"/>
          <a:sy n="83" d="100"/>
        </p:scale>
        <p:origin x="3816"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8200159762638365E-2"/>
          <c:y val="3.4904654027962924E-2"/>
          <c:w val="0.82369716574488605"/>
          <c:h val="0.92223469267834057"/>
        </c:manualLayout>
      </c:layout>
      <c:lineChart>
        <c:grouping val="standard"/>
        <c:varyColors val="0"/>
        <c:ser>
          <c:idx val="3"/>
          <c:order val="0"/>
          <c:tx>
            <c:strRef>
              <c:f>Sheet1!$B$1</c:f>
              <c:strCache>
                <c:ptCount val="1"/>
                <c:pt idx="0">
                  <c:v>2014</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0">
                  <c:v>67397</c:v>
                </c:pt>
                <c:pt idx="1">
                  <c:v>71416</c:v>
                </c:pt>
                <c:pt idx="2">
                  <c:v>90339</c:v>
                </c:pt>
                <c:pt idx="3">
                  <c:v>87129</c:v>
                </c:pt>
                <c:pt idx="4">
                  <c:v>84891</c:v>
                </c:pt>
                <c:pt idx="5">
                  <c:v>73031</c:v>
                </c:pt>
                <c:pt idx="6">
                  <c:v>76752</c:v>
                </c:pt>
                <c:pt idx="7">
                  <c:v>74525</c:v>
                </c:pt>
                <c:pt idx="8">
                  <c:v>72648</c:v>
                </c:pt>
                <c:pt idx="9">
                  <c:v>78234</c:v>
                </c:pt>
                <c:pt idx="10">
                  <c:v>61792</c:v>
                </c:pt>
                <c:pt idx="11">
                  <c:v>62429</c:v>
                </c:pt>
              </c:numCache>
            </c:numRef>
          </c:val>
          <c:smooth val="0"/>
          <c:extLst>
            <c:ext xmlns:c16="http://schemas.microsoft.com/office/drawing/2014/chart" uri="{C3380CC4-5D6E-409C-BE32-E72D297353CC}">
              <c16:uniqueId val="{00000003-4CB5-4107-B436-1F51514E5174}"/>
            </c:ext>
          </c:extLst>
        </c:ser>
        <c:ser>
          <c:idx val="4"/>
          <c:order val="1"/>
          <c:tx>
            <c:strRef>
              <c:f>Sheet1!$C$1</c:f>
              <c:strCache>
                <c:ptCount val="1"/>
                <c:pt idx="0">
                  <c:v>2015</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General</c:formatCode>
                <c:ptCount val="12"/>
                <c:pt idx="0">
                  <c:v>58217</c:v>
                </c:pt>
                <c:pt idx="1">
                  <c:v>64353</c:v>
                </c:pt>
                <c:pt idx="2">
                  <c:v>80859</c:v>
                </c:pt>
                <c:pt idx="3">
                  <c:v>77129</c:v>
                </c:pt>
                <c:pt idx="4">
                  <c:v>68479</c:v>
                </c:pt>
                <c:pt idx="5">
                  <c:v>69023</c:v>
                </c:pt>
                <c:pt idx="6">
                  <c:v>70882</c:v>
                </c:pt>
                <c:pt idx="7">
                  <c:v>66899</c:v>
                </c:pt>
                <c:pt idx="8">
                  <c:v>66472</c:v>
                </c:pt>
                <c:pt idx="9">
                  <c:v>69455</c:v>
                </c:pt>
                <c:pt idx="10">
                  <c:v>64809</c:v>
                </c:pt>
                <c:pt idx="11">
                  <c:v>53074</c:v>
                </c:pt>
              </c:numCache>
            </c:numRef>
          </c:val>
          <c:smooth val="0"/>
          <c:extLst>
            <c:ext xmlns:c16="http://schemas.microsoft.com/office/drawing/2014/chart" uri="{C3380CC4-5D6E-409C-BE32-E72D297353CC}">
              <c16:uniqueId val="{00000004-4CB5-4107-B436-1F51514E5174}"/>
            </c:ext>
          </c:extLst>
        </c:ser>
        <c:ser>
          <c:idx val="5"/>
          <c:order val="2"/>
          <c:tx>
            <c:strRef>
              <c:f>Sheet1!$D$1</c:f>
              <c:strCache>
                <c:ptCount val="1"/>
                <c:pt idx="0">
                  <c:v>2016</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Sheet1!$D$2:$D$13</c:f>
              <c:numCache>
                <c:formatCode>General</c:formatCode>
                <c:ptCount val="12"/>
                <c:pt idx="0">
                  <c:v>51740</c:v>
                </c:pt>
                <c:pt idx="1">
                  <c:v>63842</c:v>
                </c:pt>
                <c:pt idx="2">
                  <c:v>77518</c:v>
                </c:pt>
                <c:pt idx="3">
                  <c:v>69420</c:v>
                </c:pt>
                <c:pt idx="4">
                  <c:v>65156</c:v>
                </c:pt>
                <c:pt idx="5">
                  <c:v>65488</c:v>
                </c:pt>
                <c:pt idx="6">
                  <c:v>60615</c:v>
                </c:pt>
                <c:pt idx="7">
                  <c:v>67814</c:v>
                </c:pt>
                <c:pt idx="8">
                  <c:v>63900</c:v>
                </c:pt>
                <c:pt idx="9">
                  <c:v>62307</c:v>
                </c:pt>
                <c:pt idx="10">
                  <c:v>58568</c:v>
                </c:pt>
                <c:pt idx="11">
                  <c:v>55684</c:v>
                </c:pt>
              </c:numCache>
            </c:numRef>
          </c:val>
          <c:smooth val="0"/>
          <c:extLst>
            <c:ext xmlns:c16="http://schemas.microsoft.com/office/drawing/2014/chart" uri="{C3380CC4-5D6E-409C-BE32-E72D297353CC}">
              <c16:uniqueId val="{00000005-4CB5-4107-B436-1F51514E5174}"/>
            </c:ext>
          </c:extLst>
        </c:ser>
        <c:ser>
          <c:idx val="6"/>
          <c:order val="3"/>
          <c:tx>
            <c:strRef>
              <c:f>Sheet1!$E$1</c:f>
              <c:strCache>
                <c:ptCount val="1"/>
                <c:pt idx="0">
                  <c:v>2017</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Sheet1!$E$2:$E$13</c:f>
              <c:numCache>
                <c:formatCode>General</c:formatCode>
                <c:ptCount val="12"/>
                <c:pt idx="0">
                  <c:v>54520</c:v>
                </c:pt>
                <c:pt idx="1">
                  <c:v>57611</c:v>
                </c:pt>
                <c:pt idx="2">
                  <c:v>80733</c:v>
                </c:pt>
                <c:pt idx="3">
                  <c:v>66771</c:v>
                </c:pt>
                <c:pt idx="4">
                  <c:v>68751</c:v>
                </c:pt>
                <c:pt idx="5">
                  <c:v>65885</c:v>
                </c:pt>
                <c:pt idx="6">
                  <c:v>60784</c:v>
                </c:pt>
                <c:pt idx="7">
                  <c:v>67380</c:v>
                </c:pt>
                <c:pt idx="8">
                  <c:v>59287</c:v>
                </c:pt>
                <c:pt idx="9">
                  <c:v>63903</c:v>
                </c:pt>
                <c:pt idx="10">
                  <c:v>59551</c:v>
                </c:pt>
                <c:pt idx="11">
                  <c:v>51495</c:v>
                </c:pt>
              </c:numCache>
            </c:numRef>
          </c:val>
          <c:smooth val="0"/>
          <c:extLst>
            <c:ext xmlns:c16="http://schemas.microsoft.com/office/drawing/2014/chart" uri="{C3380CC4-5D6E-409C-BE32-E72D297353CC}">
              <c16:uniqueId val="{00000006-4CB5-4107-B436-1F51514E5174}"/>
            </c:ext>
          </c:extLst>
        </c:ser>
        <c:ser>
          <c:idx val="7"/>
          <c:order val="4"/>
          <c:tx>
            <c:strRef>
              <c:f>Sheet1!$F$1</c:f>
              <c:strCache>
                <c:ptCount val="1"/>
                <c:pt idx="0">
                  <c:v>2018</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Sheet1!$F$2:$F$13</c:f>
              <c:numCache>
                <c:formatCode>General</c:formatCode>
                <c:ptCount val="12"/>
                <c:pt idx="0">
                  <c:v>53966</c:v>
                </c:pt>
                <c:pt idx="1">
                  <c:v>55959</c:v>
                </c:pt>
                <c:pt idx="2">
                  <c:v>74865</c:v>
                </c:pt>
                <c:pt idx="3">
                  <c:v>69043</c:v>
                </c:pt>
                <c:pt idx="4">
                  <c:v>66533</c:v>
                </c:pt>
                <c:pt idx="5">
                  <c:v>62986</c:v>
                </c:pt>
                <c:pt idx="6">
                  <c:v>61488</c:v>
                </c:pt>
                <c:pt idx="7">
                  <c:v>67860</c:v>
                </c:pt>
                <c:pt idx="8">
                  <c:v>56927</c:v>
                </c:pt>
                <c:pt idx="9">
                  <c:v>66645</c:v>
                </c:pt>
                <c:pt idx="10">
                  <c:v>57936</c:v>
                </c:pt>
                <c:pt idx="11">
                  <c:v>51220</c:v>
                </c:pt>
              </c:numCache>
            </c:numRef>
          </c:val>
          <c:smooth val="0"/>
          <c:extLst>
            <c:ext xmlns:c16="http://schemas.microsoft.com/office/drawing/2014/chart" uri="{C3380CC4-5D6E-409C-BE32-E72D297353CC}">
              <c16:uniqueId val="{00000007-4CB5-4107-B436-1F51514E5174}"/>
            </c:ext>
          </c:extLst>
        </c:ser>
        <c:ser>
          <c:idx val="8"/>
          <c:order val="5"/>
          <c:tx>
            <c:strRef>
              <c:f>Sheet1!$G$1</c:f>
              <c:strCache>
                <c:ptCount val="1"/>
                <c:pt idx="0">
                  <c:v>2019</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Sheet1!$G$2:$G$13</c:f>
              <c:numCache>
                <c:formatCode>General</c:formatCode>
                <c:ptCount val="12"/>
                <c:pt idx="0">
                  <c:v>56913</c:v>
                </c:pt>
                <c:pt idx="1">
                  <c:v>55137</c:v>
                </c:pt>
                <c:pt idx="2">
                  <c:v>72696</c:v>
                </c:pt>
                <c:pt idx="3">
                  <c:v>70406</c:v>
                </c:pt>
                <c:pt idx="4">
                  <c:v>67988</c:v>
                </c:pt>
                <c:pt idx="5">
                  <c:v>60330</c:v>
                </c:pt>
                <c:pt idx="6">
                  <c:v>63518</c:v>
                </c:pt>
                <c:pt idx="7">
                  <c:v>65679</c:v>
                </c:pt>
                <c:pt idx="8">
                  <c:v>60312</c:v>
                </c:pt>
                <c:pt idx="9">
                  <c:v>66955</c:v>
                </c:pt>
                <c:pt idx="10">
                  <c:v>55282</c:v>
                </c:pt>
                <c:pt idx="11">
                  <c:v>52253</c:v>
                </c:pt>
              </c:numCache>
            </c:numRef>
          </c:val>
          <c:smooth val="0"/>
          <c:extLst>
            <c:ext xmlns:c16="http://schemas.microsoft.com/office/drawing/2014/chart" uri="{C3380CC4-5D6E-409C-BE32-E72D297353CC}">
              <c16:uniqueId val="{00000008-4CB5-4107-B436-1F51514E5174}"/>
            </c:ext>
          </c:extLst>
        </c:ser>
        <c:ser>
          <c:idx val="9"/>
          <c:order val="6"/>
          <c:tx>
            <c:strRef>
              <c:f>Sheet1!$H$1</c:f>
              <c:strCache>
                <c:ptCount val="1"/>
                <c:pt idx="0">
                  <c:v>2020</c:v>
                </c:pt>
              </c:strCache>
            </c:strRef>
          </c:tx>
          <c:spPr>
            <a:ln>
              <a:solidFill>
                <a:schemeClr val="accent1">
                  <a:lumMod val="75000"/>
                </a:schemeClr>
              </a:solidFill>
            </a:ln>
          </c:spPr>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Sheet1!$H$2:$H$13</c:f>
              <c:numCache>
                <c:formatCode>General</c:formatCode>
                <c:ptCount val="12"/>
                <c:pt idx="0">
                  <c:v>57131</c:v>
                </c:pt>
                <c:pt idx="1">
                  <c:v>55294</c:v>
                </c:pt>
                <c:pt idx="2">
                  <c:v>61972</c:v>
                </c:pt>
                <c:pt idx="3">
                  <c:v>37613</c:v>
                </c:pt>
                <c:pt idx="4">
                  <c:v>38951</c:v>
                </c:pt>
                <c:pt idx="5">
                  <c:v>41454</c:v>
                </c:pt>
                <c:pt idx="6">
                  <c:v>41895</c:v>
                </c:pt>
                <c:pt idx="7">
                  <c:v>38587</c:v>
                </c:pt>
                <c:pt idx="8">
                  <c:v>38658</c:v>
                </c:pt>
                <c:pt idx="9">
                  <c:v>39384</c:v>
                </c:pt>
                <c:pt idx="10">
                  <c:v>33562</c:v>
                </c:pt>
                <c:pt idx="11">
                  <c:v>33578</c:v>
                </c:pt>
              </c:numCache>
            </c:numRef>
          </c:val>
          <c:smooth val="0"/>
          <c:extLst>
            <c:ext xmlns:c16="http://schemas.microsoft.com/office/drawing/2014/chart" uri="{C3380CC4-5D6E-409C-BE32-E72D297353CC}">
              <c16:uniqueId val="{00000009-4CB5-4107-B436-1F51514E5174}"/>
            </c:ext>
          </c:extLst>
        </c:ser>
        <c:ser>
          <c:idx val="10"/>
          <c:order val="7"/>
          <c:tx>
            <c:strRef>
              <c:f>Sheet1!$I$1</c:f>
              <c:strCache>
                <c:ptCount val="1"/>
                <c:pt idx="0">
                  <c:v>2021</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Sheet1!$I$2:$I$13</c:f>
              <c:numCache>
                <c:formatCode>General</c:formatCode>
                <c:ptCount val="12"/>
                <c:pt idx="0">
                  <c:v>31555</c:v>
                </c:pt>
                <c:pt idx="1">
                  <c:v>30574</c:v>
                </c:pt>
                <c:pt idx="2">
                  <c:v>42725</c:v>
                </c:pt>
                <c:pt idx="3">
                  <c:v>40365</c:v>
                </c:pt>
                <c:pt idx="4">
                  <c:v>34307</c:v>
                </c:pt>
                <c:pt idx="5">
                  <c:v>33659</c:v>
                </c:pt>
                <c:pt idx="6">
                  <c:v>31931</c:v>
                </c:pt>
                <c:pt idx="7">
                  <c:v>31757</c:v>
                </c:pt>
                <c:pt idx="8">
                  <c:v>30424</c:v>
                </c:pt>
                <c:pt idx="9">
                  <c:v>30963</c:v>
                </c:pt>
                <c:pt idx="10">
                  <c:v>28905</c:v>
                </c:pt>
                <c:pt idx="11">
                  <c:v>27425</c:v>
                </c:pt>
              </c:numCache>
            </c:numRef>
          </c:val>
          <c:smooth val="0"/>
          <c:extLst>
            <c:ext xmlns:c16="http://schemas.microsoft.com/office/drawing/2014/chart" uri="{C3380CC4-5D6E-409C-BE32-E72D297353CC}">
              <c16:uniqueId val="{0000000A-4CB5-4107-B436-1F51514E5174}"/>
            </c:ext>
          </c:extLst>
        </c:ser>
        <c:ser>
          <c:idx val="11"/>
          <c:order val="8"/>
          <c:tx>
            <c:strRef>
              <c:f>Sheet1!$J$1</c:f>
              <c:strCache>
                <c:ptCount val="1"/>
                <c:pt idx="0">
                  <c:v>2022</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Sheet1!$J$2:$J$13</c:f>
              <c:numCache>
                <c:formatCode>General</c:formatCode>
                <c:ptCount val="12"/>
                <c:pt idx="0">
                  <c:v>25786</c:v>
                </c:pt>
                <c:pt idx="1">
                  <c:v>26572</c:v>
                </c:pt>
                <c:pt idx="2">
                  <c:v>35494</c:v>
                </c:pt>
                <c:pt idx="3">
                  <c:v>32024</c:v>
                </c:pt>
                <c:pt idx="4">
                  <c:v>30776</c:v>
                </c:pt>
                <c:pt idx="5">
                  <c:v>31522</c:v>
                </c:pt>
                <c:pt idx="6">
                  <c:v>30383</c:v>
                </c:pt>
                <c:pt idx="7">
                  <c:v>34716</c:v>
                </c:pt>
                <c:pt idx="8">
                  <c:v>32510</c:v>
                </c:pt>
                <c:pt idx="9">
                  <c:v>32131</c:v>
                </c:pt>
                <c:pt idx="10">
                  <c:v>30579</c:v>
                </c:pt>
                <c:pt idx="11">
                  <c:v>29074</c:v>
                </c:pt>
              </c:numCache>
            </c:numRef>
          </c:val>
          <c:smooth val="0"/>
          <c:extLst>
            <c:ext xmlns:c16="http://schemas.microsoft.com/office/drawing/2014/chart" uri="{C3380CC4-5D6E-409C-BE32-E72D297353CC}">
              <c16:uniqueId val="{0000000B-4CB5-4107-B436-1F51514E5174}"/>
            </c:ext>
          </c:extLst>
        </c:ser>
        <c:ser>
          <c:idx val="12"/>
          <c:order val="9"/>
          <c:tx>
            <c:strRef>
              <c:f>Sheet1!$K$1</c:f>
              <c:strCache>
                <c:ptCount val="1"/>
                <c:pt idx="0">
                  <c:v>2023</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Sheet1!$K$2:$K$13</c:f>
              <c:numCache>
                <c:formatCode>General</c:formatCode>
                <c:ptCount val="12"/>
                <c:pt idx="0">
                  <c:v>30508</c:v>
                </c:pt>
                <c:pt idx="1">
                  <c:v>31236</c:v>
                </c:pt>
                <c:pt idx="2">
                  <c:v>41470</c:v>
                </c:pt>
                <c:pt idx="3">
                  <c:v>34807</c:v>
                </c:pt>
                <c:pt idx="4">
                  <c:v>37657</c:v>
                </c:pt>
                <c:pt idx="5">
                  <c:v>36865</c:v>
                </c:pt>
                <c:pt idx="6">
                  <c:v>34922</c:v>
                </c:pt>
                <c:pt idx="7">
                  <c:v>40622</c:v>
                </c:pt>
                <c:pt idx="8">
                  <c:v>36390</c:v>
                </c:pt>
                <c:pt idx="9">
                  <c:v>39640</c:v>
                </c:pt>
                <c:pt idx="10">
                  <c:v>36662</c:v>
                </c:pt>
                <c:pt idx="11">
                  <c:v>33583</c:v>
                </c:pt>
              </c:numCache>
            </c:numRef>
          </c:val>
          <c:smooth val="0"/>
          <c:extLst>
            <c:ext xmlns:c16="http://schemas.microsoft.com/office/drawing/2014/chart" uri="{C3380CC4-5D6E-409C-BE32-E72D297353CC}">
              <c16:uniqueId val="{0000000C-4CB5-4107-B436-1F51514E5174}"/>
            </c:ext>
          </c:extLst>
        </c:ser>
        <c:ser>
          <c:idx val="13"/>
          <c:order val="10"/>
          <c:tx>
            <c:strRef>
              <c:f>Sheet1!$L$1</c:f>
              <c:strCache>
                <c:ptCount val="1"/>
                <c:pt idx="0">
                  <c:v>2024</c:v>
                </c:pt>
              </c:strCache>
            </c:strRef>
          </c:tx>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Sheet1!$L$2:$L$13</c:f>
              <c:numCache>
                <c:formatCode>General</c:formatCode>
                <c:ptCount val="12"/>
                <c:pt idx="0">
                  <c:v>35709</c:v>
                </c:pt>
                <c:pt idx="1">
                  <c:v>37775</c:v>
                </c:pt>
                <c:pt idx="2">
                  <c:v>43434</c:v>
                </c:pt>
                <c:pt idx="3">
                  <c:v>44574</c:v>
                </c:pt>
                <c:pt idx="4">
                  <c:v>43863</c:v>
                </c:pt>
                <c:pt idx="5">
                  <c:v>38885</c:v>
                </c:pt>
                <c:pt idx="6">
                  <c:v>43549</c:v>
                </c:pt>
                <c:pt idx="7">
                  <c:v>44105</c:v>
                </c:pt>
                <c:pt idx="8">
                  <c:v>41442</c:v>
                </c:pt>
                <c:pt idx="9">
                  <c:v>46105</c:v>
                </c:pt>
                <c:pt idx="10">
                  <c:v>39192</c:v>
                </c:pt>
                <c:pt idx="11">
                  <c:v>37109</c:v>
                </c:pt>
              </c:numCache>
            </c:numRef>
          </c:val>
          <c:smooth val="0"/>
          <c:extLst>
            <c:ext xmlns:c16="http://schemas.microsoft.com/office/drawing/2014/chart" uri="{C3380CC4-5D6E-409C-BE32-E72D297353CC}">
              <c16:uniqueId val="{0000000D-4CB5-4107-B436-1F51514E5174}"/>
            </c:ext>
          </c:extLst>
        </c:ser>
        <c:ser>
          <c:idx val="14"/>
          <c:order val="11"/>
          <c:tx>
            <c:strRef>
              <c:f>Sheet1!$M$1</c:f>
              <c:strCache>
                <c:ptCount val="1"/>
                <c:pt idx="0">
                  <c:v>2025</c:v>
                </c:pt>
              </c:strCache>
            </c:strRef>
          </c:tx>
          <c:spPr>
            <a:ln>
              <a:solidFill>
                <a:srgbClr val="7030A0"/>
              </a:solidFill>
            </a:ln>
          </c:spPr>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Sheet1!$M$2:$M$13</c:f>
              <c:numCache>
                <c:formatCode>General</c:formatCode>
                <c:ptCount val="12"/>
                <c:pt idx="0">
                  <c:v>40607</c:v>
                </c:pt>
                <c:pt idx="1">
                  <c:v>39386</c:v>
                </c:pt>
                <c:pt idx="2">
                  <c:v>48992</c:v>
                </c:pt>
                <c:pt idx="3">
                  <c:v>48733</c:v>
                </c:pt>
                <c:pt idx="4">
                  <c:v>47033</c:v>
                </c:pt>
                <c:pt idx="5">
                  <c:v>45147</c:v>
                </c:pt>
                <c:pt idx="6">
                  <c:v>48287</c:v>
                </c:pt>
              </c:numCache>
            </c:numRef>
          </c:val>
          <c:smooth val="0"/>
          <c:extLst>
            <c:ext xmlns:c16="http://schemas.microsoft.com/office/drawing/2014/chart" uri="{C3380CC4-5D6E-409C-BE32-E72D297353CC}">
              <c16:uniqueId val="{0000000E-4CB5-4107-B436-1F51514E5174}"/>
            </c:ext>
          </c:extLst>
        </c:ser>
        <c:dLbls>
          <c:showLegendKey val="0"/>
          <c:showVal val="0"/>
          <c:showCatName val="0"/>
          <c:showSerName val="0"/>
          <c:showPercent val="0"/>
          <c:showBubbleSize val="0"/>
        </c:dLbls>
        <c:smooth val="0"/>
        <c:axId val="66562304"/>
        <c:axId val="66572288"/>
      </c:lineChart>
      <c:catAx>
        <c:axId val="66562304"/>
        <c:scaling>
          <c:orientation val="minMax"/>
        </c:scaling>
        <c:delete val="0"/>
        <c:axPos val="b"/>
        <c:numFmt formatCode="General" sourceLinked="1"/>
        <c:majorTickMark val="out"/>
        <c:minorTickMark val="none"/>
        <c:tickLblPos val="nextTo"/>
        <c:crossAx val="66572288"/>
        <c:crosses val="autoZero"/>
        <c:auto val="1"/>
        <c:lblAlgn val="ctr"/>
        <c:lblOffset val="100"/>
        <c:tickLblSkip val="1"/>
        <c:noMultiLvlLbl val="0"/>
      </c:catAx>
      <c:valAx>
        <c:axId val="66572288"/>
        <c:scaling>
          <c:orientation val="minMax"/>
          <c:max val="200000"/>
          <c:min val="20000"/>
        </c:scaling>
        <c:delete val="0"/>
        <c:axPos val="l"/>
        <c:majorGridlines>
          <c:spPr>
            <a:ln>
              <a:solidFill>
                <a:schemeClr val="tx1">
                  <a:lumMod val="50000"/>
                  <a:lumOff val="50000"/>
                  <a:alpha val="25000"/>
                </a:schemeClr>
              </a:solidFill>
            </a:ln>
          </c:spPr>
        </c:majorGridlines>
        <c:numFmt formatCode="#,##0" sourceLinked="0"/>
        <c:majorTickMark val="out"/>
        <c:minorTickMark val="none"/>
        <c:tickLblPos val="nextTo"/>
        <c:crossAx val="66562304"/>
        <c:crosses val="autoZero"/>
        <c:crossBetween val="midCat"/>
      </c:valAx>
      <c:spPr>
        <a:solidFill>
          <a:schemeClr val="bg1">
            <a:alpha val="50000"/>
          </a:schemeClr>
        </a:solidFill>
      </c:spPr>
    </c:plotArea>
    <c:legend>
      <c:legendPos val="r"/>
      <c:overlay val="0"/>
    </c:legend>
    <c:plotVisOnly val="1"/>
    <c:dispBlanksAs val="gap"/>
    <c:showDLblsOverMax val="0"/>
  </c:chart>
  <c:spPr>
    <a:solidFill>
      <a:schemeClr val="bg1">
        <a:alpha val="90000"/>
      </a:schemeClr>
    </a:solidFill>
  </c:spPr>
  <c:txPr>
    <a:bodyPr/>
    <a:lstStyle/>
    <a:p>
      <a:pPr>
        <a:defRPr sz="800">
          <a:latin typeface="Arial" panose="020B0604020202020204" pitchFamily="34" charset="0"/>
          <a:cs typeface="Arial" panose="020B0604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7.7369226872956665E-2"/>
          <c:y val="2.642103014140244E-2"/>
          <c:w val="0.90289262135990001"/>
          <c:h val="0.77428472342278465"/>
        </c:manualLayout>
      </c:layout>
      <c:lineChart>
        <c:grouping val="standard"/>
        <c:varyColors val="0"/>
        <c:ser>
          <c:idx val="1"/>
          <c:order val="0"/>
          <c:tx>
            <c:strRef>
              <c:f>Sheet1!#REF!</c:f>
              <c:strCache>
                <c:ptCount val="1"/>
                <c:pt idx="0">
                  <c:v>#REF!</c:v>
                </c:pt>
              </c:strCache>
              <c:extLst xmlns:c15="http://schemas.microsoft.com/office/drawing/2012/chart"/>
            </c:strRef>
          </c:tx>
          <c:spPr>
            <a:ln>
              <a:solidFill>
                <a:schemeClr val="accent5">
                  <a:lumMod val="40000"/>
                  <a:lumOff val="60000"/>
                </a:schemeClr>
              </a:solidFill>
            </a:ln>
            <a:effectLst/>
          </c:spPr>
          <c:marker>
            <c:symbol val="none"/>
          </c:marker>
          <c:cat>
            <c:strRef>
              <c:f>Sheet1!$A$14:$A$152</c:f>
              <c:strCache>
                <c:ptCount val="139"/>
                <c:pt idx="0">
                  <c:v>Jan. '14</c:v>
                </c:pt>
                <c:pt idx="1">
                  <c:v>Feb. '14</c:v>
                </c:pt>
                <c:pt idx="2">
                  <c:v>Mar. '14</c:v>
                </c:pt>
                <c:pt idx="3">
                  <c:v>Apr. '14</c:v>
                </c:pt>
                <c:pt idx="4">
                  <c:v>May '14</c:v>
                </c:pt>
                <c:pt idx="5">
                  <c:v>Jun. '14</c:v>
                </c:pt>
                <c:pt idx="6">
                  <c:v>Jul. '14</c:v>
                </c:pt>
                <c:pt idx="7">
                  <c:v>Aug. '14</c:v>
                </c:pt>
                <c:pt idx="8">
                  <c:v>Sep. '14</c:v>
                </c:pt>
                <c:pt idx="9">
                  <c:v>Oct. '14</c:v>
                </c:pt>
                <c:pt idx="10">
                  <c:v>Nov. '14</c:v>
                </c:pt>
                <c:pt idx="11">
                  <c:v>Dec. '14</c:v>
                </c:pt>
                <c:pt idx="12">
                  <c:v>Jan. '15</c:v>
                </c:pt>
                <c:pt idx="13">
                  <c:v>Feb. '15</c:v>
                </c:pt>
                <c:pt idx="14">
                  <c:v>Mar. '15</c:v>
                </c:pt>
                <c:pt idx="15">
                  <c:v>Apr. '15</c:v>
                </c:pt>
                <c:pt idx="16">
                  <c:v>May '15</c:v>
                </c:pt>
                <c:pt idx="17">
                  <c:v>Jun. '15</c:v>
                </c:pt>
                <c:pt idx="18">
                  <c:v>Jul. '15</c:v>
                </c:pt>
                <c:pt idx="19">
                  <c:v>Aug. '15</c:v>
                </c:pt>
                <c:pt idx="20">
                  <c:v>Sep. '15</c:v>
                </c:pt>
                <c:pt idx="21">
                  <c:v>Oct. '15</c:v>
                </c:pt>
                <c:pt idx="22">
                  <c:v>Nov. '15</c:v>
                </c:pt>
                <c:pt idx="23">
                  <c:v>Dec. '15</c:v>
                </c:pt>
                <c:pt idx="24">
                  <c:v>Jan. '16</c:v>
                </c:pt>
                <c:pt idx="25">
                  <c:v>Feb. '16</c:v>
                </c:pt>
                <c:pt idx="26">
                  <c:v>Mar. '16</c:v>
                </c:pt>
                <c:pt idx="27">
                  <c:v>Apr. '16</c:v>
                </c:pt>
                <c:pt idx="28">
                  <c:v>May '16</c:v>
                </c:pt>
                <c:pt idx="29">
                  <c:v>Jun. '16</c:v>
                </c:pt>
                <c:pt idx="30">
                  <c:v>Jul. '16</c:v>
                </c:pt>
                <c:pt idx="31">
                  <c:v>Aug. '16</c:v>
                </c:pt>
                <c:pt idx="32">
                  <c:v>Sep. '16</c:v>
                </c:pt>
                <c:pt idx="33">
                  <c:v>Oct. '16</c:v>
                </c:pt>
                <c:pt idx="34">
                  <c:v>Nov. '16</c:v>
                </c:pt>
                <c:pt idx="35">
                  <c:v>Dec. '16</c:v>
                </c:pt>
                <c:pt idx="36">
                  <c:v>Jan. '17</c:v>
                </c:pt>
                <c:pt idx="37">
                  <c:v>Feb. '17</c:v>
                </c:pt>
                <c:pt idx="38">
                  <c:v>Mar. '17</c:v>
                </c:pt>
                <c:pt idx="39">
                  <c:v>Apr. '17</c:v>
                </c:pt>
                <c:pt idx="40">
                  <c:v>May '17</c:v>
                </c:pt>
                <c:pt idx="41">
                  <c:v>Jun. '17</c:v>
                </c:pt>
                <c:pt idx="42">
                  <c:v>Jul. '17</c:v>
                </c:pt>
                <c:pt idx="43">
                  <c:v>Aug. '17</c:v>
                </c:pt>
                <c:pt idx="44">
                  <c:v>Sep. '17</c:v>
                </c:pt>
                <c:pt idx="45">
                  <c:v>Oct. '17</c:v>
                </c:pt>
                <c:pt idx="46">
                  <c:v>Nov. '17</c:v>
                </c:pt>
                <c:pt idx="47">
                  <c:v>Dec. '17</c:v>
                </c:pt>
                <c:pt idx="48">
                  <c:v>Jan. '18</c:v>
                </c:pt>
                <c:pt idx="49">
                  <c:v>Feb. '18</c:v>
                </c:pt>
                <c:pt idx="50">
                  <c:v>Mar. '18</c:v>
                </c:pt>
                <c:pt idx="51">
                  <c:v>Apr. '18</c:v>
                </c:pt>
                <c:pt idx="52">
                  <c:v>May '18</c:v>
                </c:pt>
                <c:pt idx="53">
                  <c:v>Jun. '18</c:v>
                </c:pt>
                <c:pt idx="54">
                  <c:v>Jul. '18</c:v>
                </c:pt>
                <c:pt idx="55">
                  <c:v>Aug. '18</c:v>
                </c:pt>
                <c:pt idx="56">
                  <c:v>Sep. '18</c:v>
                </c:pt>
                <c:pt idx="57">
                  <c:v>Oct. '18</c:v>
                </c:pt>
                <c:pt idx="58">
                  <c:v>Nov. '18</c:v>
                </c:pt>
                <c:pt idx="59">
                  <c:v>Dec. '18</c:v>
                </c:pt>
                <c:pt idx="60">
                  <c:v>Jan. '19</c:v>
                </c:pt>
                <c:pt idx="61">
                  <c:v>Feb. '19</c:v>
                </c:pt>
                <c:pt idx="62">
                  <c:v>Mar. '19</c:v>
                </c:pt>
                <c:pt idx="63">
                  <c:v>Apr. '19</c:v>
                </c:pt>
                <c:pt idx="64">
                  <c:v>May '19</c:v>
                </c:pt>
                <c:pt idx="65">
                  <c:v>Jun. '19</c:v>
                </c:pt>
                <c:pt idx="66">
                  <c:v>Jul. '19</c:v>
                </c:pt>
                <c:pt idx="67">
                  <c:v>Aug. '19</c:v>
                </c:pt>
                <c:pt idx="68">
                  <c:v>Sep. '19</c:v>
                </c:pt>
                <c:pt idx="69">
                  <c:v>Oct. '19</c:v>
                </c:pt>
                <c:pt idx="70">
                  <c:v>Nov. '19</c:v>
                </c:pt>
                <c:pt idx="71">
                  <c:v>Dec. '19</c:v>
                </c:pt>
                <c:pt idx="72">
                  <c:v>Jan. '20</c:v>
                </c:pt>
                <c:pt idx="73">
                  <c:v>Feb. '20</c:v>
                </c:pt>
                <c:pt idx="74">
                  <c:v>Mar. '20</c:v>
                </c:pt>
                <c:pt idx="75">
                  <c:v>Apr. '20</c:v>
                </c:pt>
                <c:pt idx="76">
                  <c:v>May '20</c:v>
                </c:pt>
                <c:pt idx="77">
                  <c:v>Jun. '20</c:v>
                </c:pt>
                <c:pt idx="78">
                  <c:v>Jul. '20</c:v>
                </c:pt>
                <c:pt idx="79">
                  <c:v>Aug. '20</c:v>
                </c:pt>
                <c:pt idx="80">
                  <c:v>Sep. '20</c:v>
                </c:pt>
                <c:pt idx="81">
                  <c:v>Oct. '20</c:v>
                </c:pt>
                <c:pt idx="82">
                  <c:v>Nov. '20</c:v>
                </c:pt>
                <c:pt idx="83">
                  <c:v>Dec. '20</c:v>
                </c:pt>
                <c:pt idx="84">
                  <c:v>Jan. '21</c:v>
                </c:pt>
                <c:pt idx="85">
                  <c:v>Feb. '21</c:v>
                </c:pt>
                <c:pt idx="86">
                  <c:v>Mar. '21</c:v>
                </c:pt>
                <c:pt idx="87">
                  <c:v>Apr. '21</c:v>
                </c:pt>
                <c:pt idx="88">
                  <c:v>May '21</c:v>
                </c:pt>
                <c:pt idx="89">
                  <c:v>Jun. '21</c:v>
                </c:pt>
                <c:pt idx="90">
                  <c:v>Jul. '21</c:v>
                </c:pt>
                <c:pt idx="91">
                  <c:v>Aug. '21</c:v>
                </c:pt>
                <c:pt idx="92">
                  <c:v>Sep. '21</c:v>
                </c:pt>
                <c:pt idx="93">
                  <c:v>Oct. '21</c:v>
                </c:pt>
                <c:pt idx="94">
                  <c:v>Nov. '21</c:v>
                </c:pt>
                <c:pt idx="95">
                  <c:v>Dec. '21</c:v>
                </c:pt>
                <c:pt idx="96">
                  <c:v>Jan. '22</c:v>
                </c:pt>
                <c:pt idx="97">
                  <c:v>Feb. '22</c:v>
                </c:pt>
                <c:pt idx="98">
                  <c:v>Mar. '22</c:v>
                </c:pt>
                <c:pt idx="99">
                  <c:v>Apr. '22</c:v>
                </c:pt>
                <c:pt idx="100">
                  <c:v>May. '22</c:v>
                </c:pt>
                <c:pt idx="101">
                  <c:v>Jun. '22</c:v>
                </c:pt>
                <c:pt idx="102">
                  <c:v>Jul. '22</c:v>
                </c:pt>
                <c:pt idx="103">
                  <c:v>Aug. '22</c:v>
                </c:pt>
                <c:pt idx="104">
                  <c:v>Sep. '22</c:v>
                </c:pt>
                <c:pt idx="105">
                  <c:v>Oct. '22</c:v>
                </c:pt>
                <c:pt idx="106">
                  <c:v>Nov. '22</c:v>
                </c:pt>
                <c:pt idx="107">
                  <c:v>Dec. '22</c:v>
                </c:pt>
                <c:pt idx="108">
                  <c:v>Jan. '23</c:v>
                </c:pt>
                <c:pt idx="109">
                  <c:v>Feb. '23</c:v>
                </c:pt>
                <c:pt idx="110">
                  <c:v>Mar. '23</c:v>
                </c:pt>
                <c:pt idx="111">
                  <c:v>Apr. '23</c:v>
                </c:pt>
                <c:pt idx="112">
                  <c:v>May. '23</c:v>
                </c:pt>
                <c:pt idx="113">
                  <c:v>Jun. '23</c:v>
                </c:pt>
                <c:pt idx="114">
                  <c:v>Jul. '23</c:v>
                </c:pt>
                <c:pt idx="115">
                  <c:v>Aug. '23</c:v>
                </c:pt>
                <c:pt idx="116">
                  <c:v>Sep. '23</c:v>
                </c:pt>
                <c:pt idx="117">
                  <c:v>Oct. '23</c:v>
                </c:pt>
                <c:pt idx="118">
                  <c:v>Nov. '23</c:v>
                </c:pt>
                <c:pt idx="119">
                  <c:v>Dec. '23</c:v>
                </c:pt>
                <c:pt idx="120">
                  <c:v>Jan. '24</c:v>
                </c:pt>
                <c:pt idx="121">
                  <c:v>Feb. '24</c:v>
                </c:pt>
                <c:pt idx="122">
                  <c:v>Mar. '24</c:v>
                </c:pt>
                <c:pt idx="123">
                  <c:v>Apr. '24</c:v>
                </c:pt>
                <c:pt idx="124">
                  <c:v>May. '24</c:v>
                </c:pt>
                <c:pt idx="125">
                  <c:v>Jun. '24</c:v>
                </c:pt>
                <c:pt idx="126">
                  <c:v>Jul. '24</c:v>
                </c:pt>
                <c:pt idx="127">
                  <c:v>Aug. '24</c:v>
                </c:pt>
                <c:pt idx="128">
                  <c:v>Sep. '24</c:v>
                </c:pt>
                <c:pt idx="129">
                  <c:v>Oct. '24</c:v>
                </c:pt>
                <c:pt idx="130">
                  <c:v>Nov. '24</c:v>
                </c:pt>
                <c:pt idx="131">
                  <c:v>Dec. '24</c:v>
                </c:pt>
                <c:pt idx="132">
                  <c:v>Jan. '25</c:v>
                </c:pt>
                <c:pt idx="133">
                  <c:v>Feb. '25</c:v>
                </c:pt>
                <c:pt idx="134">
                  <c:v>Mar. '25</c:v>
                </c:pt>
                <c:pt idx="135">
                  <c:v>Apr. '25</c:v>
                </c:pt>
                <c:pt idx="136">
                  <c:v>May. '25</c:v>
                </c:pt>
                <c:pt idx="137">
                  <c:v>Jun. '25</c:v>
                </c:pt>
                <c:pt idx="138">
                  <c:v>Jul. '25</c:v>
                </c:pt>
              </c:strCache>
            </c:strRef>
          </c:cat>
          <c:val>
            <c:numRef>
              <c:f>Sheet1!#REF!</c:f>
              <c:extLst xmlns:c15="http://schemas.microsoft.com/office/drawing/2012/chart"/>
            </c:numRef>
          </c:val>
          <c:smooth val="1"/>
          <c:extLst xmlns:c15="http://schemas.microsoft.com/office/drawing/2012/chart">
            <c:ext xmlns:c16="http://schemas.microsoft.com/office/drawing/2014/chart" uri="{C3380CC4-5D6E-409C-BE32-E72D297353CC}">
              <c16:uniqueId val="{00000000-D5CE-4A8E-BE9B-898F4B6C6E41}"/>
            </c:ext>
          </c:extLst>
        </c:ser>
        <c:ser>
          <c:idx val="2"/>
          <c:order val="1"/>
          <c:tx>
            <c:strRef>
              <c:f>Sheet1!#REF!</c:f>
              <c:strCache>
                <c:ptCount val="1"/>
                <c:pt idx="0">
                  <c:v>#REF!</c:v>
                </c:pt>
              </c:strCache>
              <c:extLst xmlns:c15="http://schemas.microsoft.com/office/drawing/2012/chart"/>
            </c:strRef>
          </c:tx>
          <c:spPr>
            <a:effectLst/>
          </c:spPr>
          <c:marker>
            <c:symbol val="none"/>
          </c:marker>
          <c:cat>
            <c:strRef>
              <c:f>Sheet1!$A$14:$A$152</c:f>
              <c:strCache>
                <c:ptCount val="139"/>
                <c:pt idx="0">
                  <c:v>Jan. '14</c:v>
                </c:pt>
                <c:pt idx="1">
                  <c:v>Feb. '14</c:v>
                </c:pt>
                <c:pt idx="2">
                  <c:v>Mar. '14</c:v>
                </c:pt>
                <c:pt idx="3">
                  <c:v>Apr. '14</c:v>
                </c:pt>
                <c:pt idx="4">
                  <c:v>May '14</c:v>
                </c:pt>
                <c:pt idx="5">
                  <c:v>Jun. '14</c:v>
                </c:pt>
                <c:pt idx="6">
                  <c:v>Jul. '14</c:v>
                </c:pt>
                <c:pt idx="7">
                  <c:v>Aug. '14</c:v>
                </c:pt>
                <c:pt idx="8">
                  <c:v>Sep. '14</c:v>
                </c:pt>
                <c:pt idx="9">
                  <c:v>Oct. '14</c:v>
                </c:pt>
                <c:pt idx="10">
                  <c:v>Nov. '14</c:v>
                </c:pt>
                <c:pt idx="11">
                  <c:v>Dec. '14</c:v>
                </c:pt>
                <c:pt idx="12">
                  <c:v>Jan. '15</c:v>
                </c:pt>
                <c:pt idx="13">
                  <c:v>Feb. '15</c:v>
                </c:pt>
                <c:pt idx="14">
                  <c:v>Mar. '15</c:v>
                </c:pt>
                <c:pt idx="15">
                  <c:v>Apr. '15</c:v>
                </c:pt>
                <c:pt idx="16">
                  <c:v>May '15</c:v>
                </c:pt>
                <c:pt idx="17">
                  <c:v>Jun. '15</c:v>
                </c:pt>
                <c:pt idx="18">
                  <c:v>Jul. '15</c:v>
                </c:pt>
                <c:pt idx="19">
                  <c:v>Aug. '15</c:v>
                </c:pt>
                <c:pt idx="20">
                  <c:v>Sep. '15</c:v>
                </c:pt>
                <c:pt idx="21">
                  <c:v>Oct. '15</c:v>
                </c:pt>
                <c:pt idx="22">
                  <c:v>Nov. '15</c:v>
                </c:pt>
                <c:pt idx="23">
                  <c:v>Dec. '15</c:v>
                </c:pt>
                <c:pt idx="24">
                  <c:v>Jan. '16</c:v>
                </c:pt>
                <c:pt idx="25">
                  <c:v>Feb. '16</c:v>
                </c:pt>
                <c:pt idx="26">
                  <c:v>Mar. '16</c:v>
                </c:pt>
                <c:pt idx="27">
                  <c:v>Apr. '16</c:v>
                </c:pt>
                <c:pt idx="28">
                  <c:v>May '16</c:v>
                </c:pt>
                <c:pt idx="29">
                  <c:v>Jun. '16</c:v>
                </c:pt>
                <c:pt idx="30">
                  <c:v>Jul. '16</c:v>
                </c:pt>
                <c:pt idx="31">
                  <c:v>Aug. '16</c:v>
                </c:pt>
                <c:pt idx="32">
                  <c:v>Sep. '16</c:v>
                </c:pt>
                <c:pt idx="33">
                  <c:v>Oct. '16</c:v>
                </c:pt>
                <c:pt idx="34">
                  <c:v>Nov. '16</c:v>
                </c:pt>
                <c:pt idx="35">
                  <c:v>Dec. '16</c:v>
                </c:pt>
                <c:pt idx="36">
                  <c:v>Jan. '17</c:v>
                </c:pt>
                <c:pt idx="37">
                  <c:v>Feb. '17</c:v>
                </c:pt>
                <c:pt idx="38">
                  <c:v>Mar. '17</c:v>
                </c:pt>
                <c:pt idx="39">
                  <c:v>Apr. '17</c:v>
                </c:pt>
                <c:pt idx="40">
                  <c:v>May '17</c:v>
                </c:pt>
                <c:pt idx="41">
                  <c:v>Jun. '17</c:v>
                </c:pt>
                <c:pt idx="42">
                  <c:v>Jul. '17</c:v>
                </c:pt>
                <c:pt idx="43">
                  <c:v>Aug. '17</c:v>
                </c:pt>
                <c:pt idx="44">
                  <c:v>Sep. '17</c:v>
                </c:pt>
                <c:pt idx="45">
                  <c:v>Oct. '17</c:v>
                </c:pt>
                <c:pt idx="46">
                  <c:v>Nov. '17</c:v>
                </c:pt>
                <c:pt idx="47">
                  <c:v>Dec. '17</c:v>
                </c:pt>
                <c:pt idx="48">
                  <c:v>Jan. '18</c:v>
                </c:pt>
                <c:pt idx="49">
                  <c:v>Feb. '18</c:v>
                </c:pt>
                <c:pt idx="50">
                  <c:v>Mar. '18</c:v>
                </c:pt>
                <c:pt idx="51">
                  <c:v>Apr. '18</c:v>
                </c:pt>
                <c:pt idx="52">
                  <c:v>May '18</c:v>
                </c:pt>
                <c:pt idx="53">
                  <c:v>Jun. '18</c:v>
                </c:pt>
                <c:pt idx="54">
                  <c:v>Jul. '18</c:v>
                </c:pt>
                <c:pt idx="55">
                  <c:v>Aug. '18</c:v>
                </c:pt>
                <c:pt idx="56">
                  <c:v>Sep. '18</c:v>
                </c:pt>
                <c:pt idx="57">
                  <c:v>Oct. '18</c:v>
                </c:pt>
                <c:pt idx="58">
                  <c:v>Nov. '18</c:v>
                </c:pt>
                <c:pt idx="59">
                  <c:v>Dec. '18</c:v>
                </c:pt>
                <c:pt idx="60">
                  <c:v>Jan. '19</c:v>
                </c:pt>
                <c:pt idx="61">
                  <c:v>Feb. '19</c:v>
                </c:pt>
                <c:pt idx="62">
                  <c:v>Mar. '19</c:v>
                </c:pt>
                <c:pt idx="63">
                  <c:v>Apr. '19</c:v>
                </c:pt>
                <c:pt idx="64">
                  <c:v>May '19</c:v>
                </c:pt>
                <c:pt idx="65">
                  <c:v>Jun. '19</c:v>
                </c:pt>
                <c:pt idx="66">
                  <c:v>Jul. '19</c:v>
                </c:pt>
                <c:pt idx="67">
                  <c:v>Aug. '19</c:v>
                </c:pt>
                <c:pt idx="68">
                  <c:v>Sep. '19</c:v>
                </c:pt>
                <c:pt idx="69">
                  <c:v>Oct. '19</c:v>
                </c:pt>
                <c:pt idx="70">
                  <c:v>Nov. '19</c:v>
                </c:pt>
                <c:pt idx="71">
                  <c:v>Dec. '19</c:v>
                </c:pt>
                <c:pt idx="72">
                  <c:v>Jan. '20</c:v>
                </c:pt>
                <c:pt idx="73">
                  <c:v>Feb. '20</c:v>
                </c:pt>
                <c:pt idx="74">
                  <c:v>Mar. '20</c:v>
                </c:pt>
                <c:pt idx="75">
                  <c:v>Apr. '20</c:v>
                </c:pt>
                <c:pt idx="76">
                  <c:v>May '20</c:v>
                </c:pt>
                <c:pt idx="77">
                  <c:v>Jun. '20</c:v>
                </c:pt>
                <c:pt idx="78">
                  <c:v>Jul. '20</c:v>
                </c:pt>
                <c:pt idx="79">
                  <c:v>Aug. '20</c:v>
                </c:pt>
                <c:pt idx="80">
                  <c:v>Sep. '20</c:v>
                </c:pt>
                <c:pt idx="81">
                  <c:v>Oct. '20</c:v>
                </c:pt>
                <c:pt idx="82">
                  <c:v>Nov. '20</c:v>
                </c:pt>
                <c:pt idx="83">
                  <c:v>Dec. '20</c:v>
                </c:pt>
                <c:pt idx="84">
                  <c:v>Jan. '21</c:v>
                </c:pt>
                <c:pt idx="85">
                  <c:v>Feb. '21</c:v>
                </c:pt>
                <c:pt idx="86">
                  <c:v>Mar. '21</c:v>
                </c:pt>
                <c:pt idx="87">
                  <c:v>Apr. '21</c:v>
                </c:pt>
                <c:pt idx="88">
                  <c:v>May '21</c:v>
                </c:pt>
                <c:pt idx="89">
                  <c:v>Jun. '21</c:v>
                </c:pt>
                <c:pt idx="90">
                  <c:v>Jul. '21</c:v>
                </c:pt>
                <c:pt idx="91">
                  <c:v>Aug. '21</c:v>
                </c:pt>
                <c:pt idx="92">
                  <c:v>Sep. '21</c:v>
                </c:pt>
                <c:pt idx="93">
                  <c:v>Oct. '21</c:v>
                </c:pt>
                <c:pt idx="94">
                  <c:v>Nov. '21</c:v>
                </c:pt>
                <c:pt idx="95">
                  <c:v>Dec. '21</c:v>
                </c:pt>
                <c:pt idx="96">
                  <c:v>Jan. '22</c:v>
                </c:pt>
                <c:pt idx="97">
                  <c:v>Feb. '22</c:v>
                </c:pt>
                <c:pt idx="98">
                  <c:v>Mar. '22</c:v>
                </c:pt>
                <c:pt idx="99">
                  <c:v>Apr. '22</c:v>
                </c:pt>
                <c:pt idx="100">
                  <c:v>May. '22</c:v>
                </c:pt>
                <c:pt idx="101">
                  <c:v>Jun. '22</c:v>
                </c:pt>
                <c:pt idx="102">
                  <c:v>Jul. '22</c:v>
                </c:pt>
                <c:pt idx="103">
                  <c:v>Aug. '22</c:v>
                </c:pt>
                <c:pt idx="104">
                  <c:v>Sep. '22</c:v>
                </c:pt>
                <c:pt idx="105">
                  <c:v>Oct. '22</c:v>
                </c:pt>
                <c:pt idx="106">
                  <c:v>Nov. '22</c:v>
                </c:pt>
                <c:pt idx="107">
                  <c:v>Dec. '22</c:v>
                </c:pt>
                <c:pt idx="108">
                  <c:v>Jan. '23</c:v>
                </c:pt>
                <c:pt idx="109">
                  <c:v>Feb. '23</c:v>
                </c:pt>
                <c:pt idx="110">
                  <c:v>Mar. '23</c:v>
                </c:pt>
                <c:pt idx="111">
                  <c:v>Apr. '23</c:v>
                </c:pt>
                <c:pt idx="112">
                  <c:v>May. '23</c:v>
                </c:pt>
                <c:pt idx="113">
                  <c:v>Jun. '23</c:v>
                </c:pt>
                <c:pt idx="114">
                  <c:v>Jul. '23</c:v>
                </c:pt>
                <c:pt idx="115">
                  <c:v>Aug. '23</c:v>
                </c:pt>
                <c:pt idx="116">
                  <c:v>Sep. '23</c:v>
                </c:pt>
                <c:pt idx="117">
                  <c:v>Oct. '23</c:v>
                </c:pt>
                <c:pt idx="118">
                  <c:v>Nov. '23</c:v>
                </c:pt>
                <c:pt idx="119">
                  <c:v>Dec. '23</c:v>
                </c:pt>
                <c:pt idx="120">
                  <c:v>Jan. '24</c:v>
                </c:pt>
                <c:pt idx="121">
                  <c:v>Feb. '24</c:v>
                </c:pt>
                <c:pt idx="122">
                  <c:v>Mar. '24</c:v>
                </c:pt>
                <c:pt idx="123">
                  <c:v>Apr. '24</c:v>
                </c:pt>
                <c:pt idx="124">
                  <c:v>May. '24</c:v>
                </c:pt>
                <c:pt idx="125">
                  <c:v>Jun. '24</c:v>
                </c:pt>
                <c:pt idx="126">
                  <c:v>Jul. '24</c:v>
                </c:pt>
                <c:pt idx="127">
                  <c:v>Aug. '24</c:v>
                </c:pt>
                <c:pt idx="128">
                  <c:v>Sep. '24</c:v>
                </c:pt>
                <c:pt idx="129">
                  <c:v>Oct. '24</c:v>
                </c:pt>
                <c:pt idx="130">
                  <c:v>Nov. '24</c:v>
                </c:pt>
                <c:pt idx="131">
                  <c:v>Dec. '24</c:v>
                </c:pt>
                <c:pt idx="132">
                  <c:v>Jan. '25</c:v>
                </c:pt>
                <c:pt idx="133">
                  <c:v>Feb. '25</c:v>
                </c:pt>
                <c:pt idx="134">
                  <c:v>Mar. '25</c:v>
                </c:pt>
                <c:pt idx="135">
                  <c:v>Apr. '25</c:v>
                </c:pt>
                <c:pt idx="136">
                  <c:v>May. '25</c:v>
                </c:pt>
                <c:pt idx="137">
                  <c:v>Jun. '25</c:v>
                </c:pt>
                <c:pt idx="138">
                  <c:v>Jul. '25</c:v>
                </c:pt>
              </c:strCache>
            </c:strRef>
          </c:cat>
          <c:val>
            <c:numRef>
              <c:f>Sheet1!#REF!</c:f>
              <c:extLst xmlns:c15="http://schemas.microsoft.com/office/drawing/2012/chart"/>
            </c:numRef>
          </c:val>
          <c:smooth val="1"/>
          <c:extLst xmlns:c15="http://schemas.microsoft.com/office/drawing/2012/chart">
            <c:ext xmlns:c16="http://schemas.microsoft.com/office/drawing/2014/chart" uri="{C3380CC4-5D6E-409C-BE32-E72D297353CC}">
              <c16:uniqueId val="{00000001-D5CE-4A8E-BE9B-898F4B6C6E41}"/>
            </c:ext>
          </c:extLst>
        </c:ser>
        <c:ser>
          <c:idx val="3"/>
          <c:order val="2"/>
          <c:tx>
            <c:strRef>
              <c:f>Sheet1!$B$1</c:f>
              <c:strCache>
                <c:ptCount val="1"/>
                <c:pt idx="0">
                  <c:v>Actual To Date</c:v>
                </c:pt>
              </c:strCache>
            </c:strRef>
          </c:tx>
          <c:spPr>
            <a:ln w="38100" cmpd="sng">
              <a:solidFill>
                <a:srgbClr val="269CCC"/>
              </a:solidFill>
            </a:ln>
          </c:spPr>
          <c:marker>
            <c:symbol val="none"/>
          </c:marker>
          <c:cat>
            <c:strRef>
              <c:f>Sheet1!$A$14:$A$152</c:f>
              <c:strCache>
                <c:ptCount val="139"/>
                <c:pt idx="0">
                  <c:v>Jan. '14</c:v>
                </c:pt>
                <c:pt idx="1">
                  <c:v>Feb. '14</c:v>
                </c:pt>
                <c:pt idx="2">
                  <c:v>Mar. '14</c:v>
                </c:pt>
                <c:pt idx="3">
                  <c:v>Apr. '14</c:v>
                </c:pt>
                <c:pt idx="4">
                  <c:v>May '14</c:v>
                </c:pt>
                <c:pt idx="5">
                  <c:v>Jun. '14</c:v>
                </c:pt>
                <c:pt idx="6">
                  <c:v>Jul. '14</c:v>
                </c:pt>
                <c:pt idx="7">
                  <c:v>Aug. '14</c:v>
                </c:pt>
                <c:pt idx="8">
                  <c:v>Sep. '14</c:v>
                </c:pt>
                <c:pt idx="9">
                  <c:v>Oct. '14</c:v>
                </c:pt>
                <c:pt idx="10">
                  <c:v>Nov. '14</c:v>
                </c:pt>
                <c:pt idx="11">
                  <c:v>Dec. '14</c:v>
                </c:pt>
                <c:pt idx="12">
                  <c:v>Jan. '15</c:v>
                </c:pt>
                <c:pt idx="13">
                  <c:v>Feb. '15</c:v>
                </c:pt>
                <c:pt idx="14">
                  <c:v>Mar. '15</c:v>
                </c:pt>
                <c:pt idx="15">
                  <c:v>Apr. '15</c:v>
                </c:pt>
                <c:pt idx="16">
                  <c:v>May '15</c:v>
                </c:pt>
                <c:pt idx="17">
                  <c:v>Jun. '15</c:v>
                </c:pt>
                <c:pt idx="18">
                  <c:v>Jul. '15</c:v>
                </c:pt>
                <c:pt idx="19">
                  <c:v>Aug. '15</c:v>
                </c:pt>
                <c:pt idx="20">
                  <c:v>Sep. '15</c:v>
                </c:pt>
                <c:pt idx="21">
                  <c:v>Oct. '15</c:v>
                </c:pt>
                <c:pt idx="22">
                  <c:v>Nov. '15</c:v>
                </c:pt>
                <c:pt idx="23">
                  <c:v>Dec. '15</c:v>
                </c:pt>
                <c:pt idx="24">
                  <c:v>Jan. '16</c:v>
                </c:pt>
                <c:pt idx="25">
                  <c:v>Feb. '16</c:v>
                </c:pt>
                <c:pt idx="26">
                  <c:v>Mar. '16</c:v>
                </c:pt>
                <c:pt idx="27">
                  <c:v>Apr. '16</c:v>
                </c:pt>
                <c:pt idx="28">
                  <c:v>May '16</c:v>
                </c:pt>
                <c:pt idx="29">
                  <c:v>Jun. '16</c:v>
                </c:pt>
                <c:pt idx="30">
                  <c:v>Jul. '16</c:v>
                </c:pt>
                <c:pt idx="31">
                  <c:v>Aug. '16</c:v>
                </c:pt>
                <c:pt idx="32">
                  <c:v>Sep. '16</c:v>
                </c:pt>
                <c:pt idx="33">
                  <c:v>Oct. '16</c:v>
                </c:pt>
                <c:pt idx="34">
                  <c:v>Nov. '16</c:v>
                </c:pt>
                <c:pt idx="35">
                  <c:v>Dec. '16</c:v>
                </c:pt>
                <c:pt idx="36">
                  <c:v>Jan. '17</c:v>
                </c:pt>
                <c:pt idx="37">
                  <c:v>Feb. '17</c:v>
                </c:pt>
                <c:pt idx="38">
                  <c:v>Mar. '17</c:v>
                </c:pt>
                <c:pt idx="39">
                  <c:v>Apr. '17</c:v>
                </c:pt>
                <c:pt idx="40">
                  <c:v>May '17</c:v>
                </c:pt>
                <c:pt idx="41">
                  <c:v>Jun. '17</c:v>
                </c:pt>
                <c:pt idx="42">
                  <c:v>Jul. '17</c:v>
                </c:pt>
                <c:pt idx="43">
                  <c:v>Aug. '17</c:v>
                </c:pt>
                <c:pt idx="44">
                  <c:v>Sep. '17</c:v>
                </c:pt>
                <c:pt idx="45">
                  <c:v>Oct. '17</c:v>
                </c:pt>
                <c:pt idx="46">
                  <c:v>Nov. '17</c:v>
                </c:pt>
                <c:pt idx="47">
                  <c:v>Dec. '17</c:v>
                </c:pt>
                <c:pt idx="48">
                  <c:v>Jan. '18</c:v>
                </c:pt>
                <c:pt idx="49">
                  <c:v>Feb. '18</c:v>
                </c:pt>
                <c:pt idx="50">
                  <c:v>Mar. '18</c:v>
                </c:pt>
                <c:pt idx="51">
                  <c:v>Apr. '18</c:v>
                </c:pt>
                <c:pt idx="52">
                  <c:v>May '18</c:v>
                </c:pt>
                <c:pt idx="53">
                  <c:v>Jun. '18</c:v>
                </c:pt>
                <c:pt idx="54">
                  <c:v>Jul. '18</c:v>
                </c:pt>
                <c:pt idx="55">
                  <c:v>Aug. '18</c:v>
                </c:pt>
                <c:pt idx="56">
                  <c:v>Sep. '18</c:v>
                </c:pt>
                <c:pt idx="57">
                  <c:v>Oct. '18</c:v>
                </c:pt>
                <c:pt idx="58">
                  <c:v>Nov. '18</c:v>
                </c:pt>
                <c:pt idx="59">
                  <c:v>Dec. '18</c:v>
                </c:pt>
                <c:pt idx="60">
                  <c:v>Jan. '19</c:v>
                </c:pt>
                <c:pt idx="61">
                  <c:v>Feb. '19</c:v>
                </c:pt>
                <c:pt idx="62">
                  <c:v>Mar. '19</c:v>
                </c:pt>
                <c:pt idx="63">
                  <c:v>Apr. '19</c:v>
                </c:pt>
                <c:pt idx="64">
                  <c:v>May '19</c:v>
                </c:pt>
                <c:pt idx="65">
                  <c:v>Jun. '19</c:v>
                </c:pt>
                <c:pt idx="66">
                  <c:v>Jul. '19</c:v>
                </c:pt>
                <c:pt idx="67">
                  <c:v>Aug. '19</c:v>
                </c:pt>
                <c:pt idx="68">
                  <c:v>Sep. '19</c:v>
                </c:pt>
                <c:pt idx="69">
                  <c:v>Oct. '19</c:v>
                </c:pt>
                <c:pt idx="70">
                  <c:v>Nov. '19</c:v>
                </c:pt>
                <c:pt idx="71">
                  <c:v>Dec. '19</c:v>
                </c:pt>
                <c:pt idx="72">
                  <c:v>Jan. '20</c:v>
                </c:pt>
                <c:pt idx="73">
                  <c:v>Feb. '20</c:v>
                </c:pt>
                <c:pt idx="74">
                  <c:v>Mar. '20</c:v>
                </c:pt>
                <c:pt idx="75">
                  <c:v>Apr. '20</c:v>
                </c:pt>
                <c:pt idx="76">
                  <c:v>May '20</c:v>
                </c:pt>
                <c:pt idx="77">
                  <c:v>Jun. '20</c:v>
                </c:pt>
                <c:pt idx="78">
                  <c:v>Jul. '20</c:v>
                </c:pt>
                <c:pt idx="79">
                  <c:v>Aug. '20</c:v>
                </c:pt>
                <c:pt idx="80">
                  <c:v>Sep. '20</c:v>
                </c:pt>
                <c:pt idx="81">
                  <c:v>Oct. '20</c:v>
                </c:pt>
                <c:pt idx="82">
                  <c:v>Nov. '20</c:v>
                </c:pt>
                <c:pt idx="83">
                  <c:v>Dec. '20</c:v>
                </c:pt>
                <c:pt idx="84">
                  <c:v>Jan. '21</c:v>
                </c:pt>
                <c:pt idx="85">
                  <c:v>Feb. '21</c:v>
                </c:pt>
                <c:pt idx="86">
                  <c:v>Mar. '21</c:v>
                </c:pt>
                <c:pt idx="87">
                  <c:v>Apr. '21</c:v>
                </c:pt>
                <c:pt idx="88">
                  <c:v>May '21</c:v>
                </c:pt>
                <c:pt idx="89">
                  <c:v>Jun. '21</c:v>
                </c:pt>
                <c:pt idx="90">
                  <c:v>Jul. '21</c:v>
                </c:pt>
                <c:pt idx="91">
                  <c:v>Aug. '21</c:v>
                </c:pt>
                <c:pt idx="92">
                  <c:v>Sep. '21</c:v>
                </c:pt>
                <c:pt idx="93">
                  <c:v>Oct. '21</c:v>
                </c:pt>
                <c:pt idx="94">
                  <c:v>Nov. '21</c:v>
                </c:pt>
                <c:pt idx="95">
                  <c:v>Dec. '21</c:v>
                </c:pt>
                <c:pt idx="96">
                  <c:v>Jan. '22</c:v>
                </c:pt>
                <c:pt idx="97">
                  <c:v>Feb. '22</c:v>
                </c:pt>
                <c:pt idx="98">
                  <c:v>Mar. '22</c:v>
                </c:pt>
                <c:pt idx="99">
                  <c:v>Apr. '22</c:v>
                </c:pt>
                <c:pt idx="100">
                  <c:v>May. '22</c:v>
                </c:pt>
                <c:pt idx="101">
                  <c:v>Jun. '22</c:v>
                </c:pt>
                <c:pt idx="102">
                  <c:v>Jul. '22</c:v>
                </c:pt>
                <c:pt idx="103">
                  <c:v>Aug. '22</c:v>
                </c:pt>
                <c:pt idx="104">
                  <c:v>Sep. '22</c:v>
                </c:pt>
                <c:pt idx="105">
                  <c:v>Oct. '22</c:v>
                </c:pt>
                <c:pt idx="106">
                  <c:v>Nov. '22</c:v>
                </c:pt>
                <c:pt idx="107">
                  <c:v>Dec. '22</c:v>
                </c:pt>
                <c:pt idx="108">
                  <c:v>Jan. '23</c:v>
                </c:pt>
                <c:pt idx="109">
                  <c:v>Feb. '23</c:v>
                </c:pt>
                <c:pt idx="110">
                  <c:v>Mar. '23</c:v>
                </c:pt>
                <c:pt idx="111">
                  <c:v>Apr. '23</c:v>
                </c:pt>
                <c:pt idx="112">
                  <c:v>May. '23</c:v>
                </c:pt>
                <c:pt idx="113">
                  <c:v>Jun. '23</c:v>
                </c:pt>
                <c:pt idx="114">
                  <c:v>Jul. '23</c:v>
                </c:pt>
                <c:pt idx="115">
                  <c:v>Aug. '23</c:v>
                </c:pt>
                <c:pt idx="116">
                  <c:v>Sep. '23</c:v>
                </c:pt>
                <c:pt idx="117">
                  <c:v>Oct. '23</c:v>
                </c:pt>
                <c:pt idx="118">
                  <c:v>Nov. '23</c:v>
                </c:pt>
                <c:pt idx="119">
                  <c:v>Dec. '23</c:v>
                </c:pt>
                <c:pt idx="120">
                  <c:v>Jan. '24</c:v>
                </c:pt>
                <c:pt idx="121">
                  <c:v>Feb. '24</c:v>
                </c:pt>
                <c:pt idx="122">
                  <c:v>Mar. '24</c:v>
                </c:pt>
                <c:pt idx="123">
                  <c:v>Apr. '24</c:v>
                </c:pt>
                <c:pt idx="124">
                  <c:v>May. '24</c:v>
                </c:pt>
                <c:pt idx="125">
                  <c:v>Jun. '24</c:v>
                </c:pt>
                <c:pt idx="126">
                  <c:v>Jul. '24</c:v>
                </c:pt>
                <c:pt idx="127">
                  <c:v>Aug. '24</c:v>
                </c:pt>
                <c:pt idx="128">
                  <c:v>Sep. '24</c:v>
                </c:pt>
                <c:pt idx="129">
                  <c:v>Oct. '24</c:v>
                </c:pt>
                <c:pt idx="130">
                  <c:v>Nov. '24</c:v>
                </c:pt>
                <c:pt idx="131">
                  <c:v>Dec. '24</c:v>
                </c:pt>
                <c:pt idx="132">
                  <c:v>Jan. '25</c:v>
                </c:pt>
                <c:pt idx="133">
                  <c:v>Feb. '25</c:v>
                </c:pt>
                <c:pt idx="134">
                  <c:v>Mar. '25</c:v>
                </c:pt>
                <c:pt idx="135">
                  <c:v>Apr. '25</c:v>
                </c:pt>
                <c:pt idx="136">
                  <c:v>May. '25</c:v>
                </c:pt>
                <c:pt idx="137">
                  <c:v>Jun. '25</c:v>
                </c:pt>
                <c:pt idx="138">
                  <c:v>Jul. '25</c:v>
                </c:pt>
              </c:strCache>
            </c:strRef>
          </c:cat>
          <c:val>
            <c:numRef>
              <c:f>Sheet1!$B$14:$B$152</c:f>
              <c:numCache>
                <c:formatCode>#,##0</c:formatCode>
                <c:ptCount val="139"/>
                <c:pt idx="0">
                  <c:v>67397</c:v>
                </c:pt>
                <c:pt idx="1">
                  <c:v>71416</c:v>
                </c:pt>
                <c:pt idx="2">
                  <c:v>90339</c:v>
                </c:pt>
                <c:pt idx="3">
                  <c:v>87129</c:v>
                </c:pt>
                <c:pt idx="4">
                  <c:v>84891</c:v>
                </c:pt>
                <c:pt idx="5">
                  <c:v>73031</c:v>
                </c:pt>
                <c:pt idx="6">
                  <c:v>76752</c:v>
                </c:pt>
                <c:pt idx="7">
                  <c:v>74525</c:v>
                </c:pt>
                <c:pt idx="8">
                  <c:v>72648</c:v>
                </c:pt>
                <c:pt idx="9">
                  <c:v>78234</c:v>
                </c:pt>
                <c:pt idx="10">
                  <c:v>61792</c:v>
                </c:pt>
                <c:pt idx="11">
                  <c:v>62429</c:v>
                </c:pt>
                <c:pt idx="12">
                  <c:v>58217</c:v>
                </c:pt>
                <c:pt idx="13">
                  <c:v>64353</c:v>
                </c:pt>
                <c:pt idx="14">
                  <c:v>80859</c:v>
                </c:pt>
                <c:pt idx="15">
                  <c:v>77129</c:v>
                </c:pt>
                <c:pt idx="16">
                  <c:v>68479</c:v>
                </c:pt>
                <c:pt idx="17">
                  <c:v>69023</c:v>
                </c:pt>
                <c:pt idx="18">
                  <c:v>70882</c:v>
                </c:pt>
                <c:pt idx="19">
                  <c:v>66899</c:v>
                </c:pt>
                <c:pt idx="20">
                  <c:v>66472</c:v>
                </c:pt>
                <c:pt idx="21">
                  <c:v>69455</c:v>
                </c:pt>
                <c:pt idx="22">
                  <c:v>64809</c:v>
                </c:pt>
                <c:pt idx="23">
                  <c:v>53074</c:v>
                </c:pt>
                <c:pt idx="24">
                  <c:v>51740</c:v>
                </c:pt>
                <c:pt idx="25">
                  <c:v>63842</c:v>
                </c:pt>
                <c:pt idx="26">
                  <c:v>77518</c:v>
                </c:pt>
                <c:pt idx="27">
                  <c:v>69420</c:v>
                </c:pt>
                <c:pt idx="28">
                  <c:v>65156</c:v>
                </c:pt>
                <c:pt idx="29">
                  <c:v>65488</c:v>
                </c:pt>
                <c:pt idx="30">
                  <c:v>60615</c:v>
                </c:pt>
                <c:pt idx="31">
                  <c:v>67814</c:v>
                </c:pt>
                <c:pt idx="32">
                  <c:v>63900</c:v>
                </c:pt>
                <c:pt idx="33">
                  <c:v>62307</c:v>
                </c:pt>
                <c:pt idx="34">
                  <c:v>58568</c:v>
                </c:pt>
                <c:pt idx="35">
                  <c:v>55684</c:v>
                </c:pt>
                <c:pt idx="36">
                  <c:v>54520</c:v>
                </c:pt>
                <c:pt idx="37">
                  <c:v>57611</c:v>
                </c:pt>
                <c:pt idx="38">
                  <c:v>80733</c:v>
                </c:pt>
                <c:pt idx="39">
                  <c:v>66771</c:v>
                </c:pt>
                <c:pt idx="40">
                  <c:v>68751</c:v>
                </c:pt>
                <c:pt idx="41">
                  <c:v>65885</c:v>
                </c:pt>
                <c:pt idx="42">
                  <c:v>60784</c:v>
                </c:pt>
                <c:pt idx="43">
                  <c:v>67380</c:v>
                </c:pt>
                <c:pt idx="44">
                  <c:v>59287</c:v>
                </c:pt>
                <c:pt idx="45">
                  <c:v>63903</c:v>
                </c:pt>
                <c:pt idx="46">
                  <c:v>59551</c:v>
                </c:pt>
                <c:pt idx="47">
                  <c:v>51495</c:v>
                </c:pt>
                <c:pt idx="48">
                  <c:v>53966</c:v>
                </c:pt>
                <c:pt idx="49">
                  <c:v>55959</c:v>
                </c:pt>
                <c:pt idx="50">
                  <c:v>74865</c:v>
                </c:pt>
                <c:pt idx="51">
                  <c:v>69043</c:v>
                </c:pt>
                <c:pt idx="52">
                  <c:v>66533</c:v>
                </c:pt>
                <c:pt idx="53">
                  <c:v>62986</c:v>
                </c:pt>
                <c:pt idx="54">
                  <c:v>61488</c:v>
                </c:pt>
                <c:pt idx="55">
                  <c:v>67860</c:v>
                </c:pt>
                <c:pt idx="56">
                  <c:v>56927</c:v>
                </c:pt>
                <c:pt idx="57">
                  <c:v>66645</c:v>
                </c:pt>
                <c:pt idx="58">
                  <c:v>57936</c:v>
                </c:pt>
                <c:pt idx="59">
                  <c:v>51220</c:v>
                </c:pt>
                <c:pt idx="60">
                  <c:v>56913</c:v>
                </c:pt>
                <c:pt idx="61">
                  <c:v>55137</c:v>
                </c:pt>
                <c:pt idx="62">
                  <c:v>72696</c:v>
                </c:pt>
                <c:pt idx="63">
                  <c:v>70406</c:v>
                </c:pt>
                <c:pt idx="64">
                  <c:v>67988</c:v>
                </c:pt>
                <c:pt idx="65">
                  <c:v>60330</c:v>
                </c:pt>
                <c:pt idx="66">
                  <c:v>63518</c:v>
                </c:pt>
                <c:pt idx="67">
                  <c:v>65679</c:v>
                </c:pt>
                <c:pt idx="68">
                  <c:v>60312</c:v>
                </c:pt>
                <c:pt idx="69">
                  <c:v>66955</c:v>
                </c:pt>
                <c:pt idx="70">
                  <c:v>55282</c:v>
                </c:pt>
                <c:pt idx="71">
                  <c:v>52253</c:v>
                </c:pt>
                <c:pt idx="72">
                  <c:v>57131</c:v>
                </c:pt>
                <c:pt idx="73">
                  <c:v>55294</c:v>
                </c:pt>
                <c:pt idx="74">
                  <c:v>61972</c:v>
                </c:pt>
                <c:pt idx="75">
                  <c:v>37613</c:v>
                </c:pt>
                <c:pt idx="76">
                  <c:v>38951</c:v>
                </c:pt>
                <c:pt idx="77">
                  <c:v>41454</c:v>
                </c:pt>
                <c:pt idx="78">
                  <c:v>41895</c:v>
                </c:pt>
                <c:pt idx="79">
                  <c:v>38587</c:v>
                </c:pt>
                <c:pt idx="80">
                  <c:v>38658</c:v>
                </c:pt>
                <c:pt idx="81">
                  <c:v>39384</c:v>
                </c:pt>
                <c:pt idx="82">
                  <c:v>33562</c:v>
                </c:pt>
                <c:pt idx="83">
                  <c:v>33578</c:v>
                </c:pt>
                <c:pt idx="84">
                  <c:v>31555</c:v>
                </c:pt>
                <c:pt idx="85">
                  <c:v>30574</c:v>
                </c:pt>
                <c:pt idx="86">
                  <c:v>42725</c:v>
                </c:pt>
                <c:pt idx="87">
                  <c:v>40365</c:v>
                </c:pt>
                <c:pt idx="88">
                  <c:v>34307</c:v>
                </c:pt>
                <c:pt idx="89">
                  <c:v>33659</c:v>
                </c:pt>
                <c:pt idx="90">
                  <c:v>31931</c:v>
                </c:pt>
                <c:pt idx="91">
                  <c:v>31757</c:v>
                </c:pt>
                <c:pt idx="92">
                  <c:v>30424</c:v>
                </c:pt>
                <c:pt idx="93">
                  <c:v>30963</c:v>
                </c:pt>
                <c:pt idx="94">
                  <c:v>28905</c:v>
                </c:pt>
                <c:pt idx="95">
                  <c:v>27425</c:v>
                </c:pt>
                <c:pt idx="96">
                  <c:v>25786</c:v>
                </c:pt>
                <c:pt idx="97">
                  <c:v>26572</c:v>
                </c:pt>
                <c:pt idx="98">
                  <c:v>35494</c:v>
                </c:pt>
                <c:pt idx="99">
                  <c:v>32024</c:v>
                </c:pt>
                <c:pt idx="100">
                  <c:v>30776</c:v>
                </c:pt>
                <c:pt idx="101" formatCode="General">
                  <c:v>31522</c:v>
                </c:pt>
                <c:pt idx="102" formatCode="General">
                  <c:v>30383</c:v>
                </c:pt>
                <c:pt idx="103" formatCode="General">
                  <c:v>34716</c:v>
                </c:pt>
                <c:pt idx="104" formatCode="General">
                  <c:v>32510</c:v>
                </c:pt>
                <c:pt idx="105" formatCode="General">
                  <c:v>32131</c:v>
                </c:pt>
                <c:pt idx="106" formatCode="General">
                  <c:v>30579</c:v>
                </c:pt>
                <c:pt idx="107" formatCode="General">
                  <c:v>29074</c:v>
                </c:pt>
                <c:pt idx="108" formatCode="General">
                  <c:v>30508</c:v>
                </c:pt>
                <c:pt idx="109" formatCode="General">
                  <c:v>31236</c:v>
                </c:pt>
                <c:pt idx="110" formatCode="General">
                  <c:v>41470</c:v>
                </c:pt>
                <c:pt idx="111" formatCode="General">
                  <c:v>34807</c:v>
                </c:pt>
                <c:pt idx="112" formatCode="General">
                  <c:v>37657</c:v>
                </c:pt>
                <c:pt idx="113" formatCode="General">
                  <c:v>36865</c:v>
                </c:pt>
                <c:pt idx="114" formatCode="General">
                  <c:v>34922</c:v>
                </c:pt>
                <c:pt idx="115">
                  <c:v>40622</c:v>
                </c:pt>
                <c:pt idx="116">
                  <c:v>36390</c:v>
                </c:pt>
                <c:pt idx="117">
                  <c:v>39640</c:v>
                </c:pt>
                <c:pt idx="118">
                  <c:v>36662</c:v>
                </c:pt>
                <c:pt idx="119">
                  <c:v>33583</c:v>
                </c:pt>
                <c:pt idx="120">
                  <c:v>35709</c:v>
                </c:pt>
                <c:pt idx="121">
                  <c:v>37775</c:v>
                </c:pt>
                <c:pt idx="122" formatCode="General">
                  <c:v>43434</c:v>
                </c:pt>
                <c:pt idx="123" formatCode="General">
                  <c:v>44574</c:v>
                </c:pt>
                <c:pt idx="124" formatCode="General">
                  <c:v>43863</c:v>
                </c:pt>
                <c:pt idx="125" formatCode="General">
                  <c:v>38885</c:v>
                </c:pt>
                <c:pt idx="126" formatCode="General">
                  <c:v>43549</c:v>
                </c:pt>
                <c:pt idx="127" formatCode="General">
                  <c:v>44105</c:v>
                </c:pt>
                <c:pt idx="128" formatCode="General">
                  <c:v>41442</c:v>
                </c:pt>
                <c:pt idx="129" formatCode="General">
                  <c:v>46105</c:v>
                </c:pt>
                <c:pt idx="130" formatCode="General">
                  <c:v>39192</c:v>
                </c:pt>
                <c:pt idx="131" formatCode="General">
                  <c:v>37109</c:v>
                </c:pt>
                <c:pt idx="132" formatCode="General">
                  <c:v>40607</c:v>
                </c:pt>
                <c:pt idx="133" formatCode="General">
                  <c:v>39386</c:v>
                </c:pt>
                <c:pt idx="134" formatCode="General">
                  <c:v>48992</c:v>
                </c:pt>
                <c:pt idx="135" formatCode="General">
                  <c:v>48733</c:v>
                </c:pt>
                <c:pt idx="136" formatCode="General">
                  <c:v>47033</c:v>
                </c:pt>
                <c:pt idx="137" formatCode="General">
                  <c:v>45147</c:v>
                </c:pt>
                <c:pt idx="138" formatCode="General">
                  <c:v>48287</c:v>
                </c:pt>
              </c:numCache>
            </c:numRef>
          </c:val>
          <c:smooth val="0"/>
          <c:extLst>
            <c:ext xmlns:c16="http://schemas.microsoft.com/office/drawing/2014/chart" uri="{C3380CC4-5D6E-409C-BE32-E72D297353CC}">
              <c16:uniqueId val="{00000002-D5CE-4A8E-BE9B-898F4B6C6E41}"/>
            </c:ext>
          </c:extLst>
        </c:ser>
        <c:ser>
          <c:idx val="6"/>
          <c:order val="3"/>
          <c:tx>
            <c:v>Forecast</c:v>
          </c:tx>
          <c:spPr>
            <a:ln w="38100" cap="flat">
              <a:solidFill>
                <a:schemeClr val="accent5">
                  <a:alpha val="50000"/>
                </a:schemeClr>
              </a:solidFill>
              <a:prstDash val="solid"/>
              <a:miter lim="800000"/>
            </a:ln>
          </c:spPr>
          <c:marker>
            <c:symbol val="none"/>
          </c:marker>
          <c:cat>
            <c:strRef>
              <c:f>Sheet1!$A$14:$A$152</c:f>
              <c:strCache>
                <c:ptCount val="139"/>
                <c:pt idx="0">
                  <c:v>Jan. '14</c:v>
                </c:pt>
                <c:pt idx="1">
                  <c:v>Feb. '14</c:v>
                </c:pt>
                <c:pt idx="2">
                  <c:v>Mar. '14</c:v>
                </c:pt>
                <c:pt idx="3">
                  <c:v>Apr. '14</c:v>
                </c:pt>
                <c:pt idx="4">
                  <c:v>May '14</c:v>
                </c:pt>
                <c:pt idx="5">
                  <c:v>Jun. '14</c:v>
                </c:pt>
                <c:pt idx="6">
                  <c:v>Jul. '14</c:v>
                </c:pt>
                <c:pt idx="7">
                  <c:v>Aug. '14</c:v>
                </c:pt>
                <c:pt idx="8">
                  <c:v>Sep. '14</c:v>
                </c:pt>
                <c:pt idx="9">
                  <c:v>Oct. '14</c:v>
                </c:pt>
                <c:pt idx="10">
                  <c:v>Nov. '14</c:v>
                </c:pt>
                <c:pt idx="11">
                  <c:v>Dec. '14</c:v>
                </c:pt>
                <c:pt idx="12">
                  <c:v>Jan. '15</c:v>
                </c:pt>
                <c:pt idx="13">
                  <c:v>Feb. '15</c:v>
                </c:pt>
                <c:pt idx="14">
                  <c:v>Mar. '15</c:v>
                </c:pt>
                <c:pt idx="15">
                  <c:v>Apr. '15</c:v>
                </c:pt>
                <c:pt idx="16">
                  <c:v>May '15</c:v>
                </c:pt>
                <c:pt idx="17">
                  <c:v>Jun. '15</c:v>
                </c:pt>
                <c:pt idx="18">
                  <c:v>Jul. '15</c:v>
                </c:pt>
                <c:pt idx="19">
                  <c:v>Aug. '15</c:v>
                </c:pt>
                <c:pt idx="20">
                  <c:v>Sep. '15</c:v>
                </c:pt>
                <c:pt idx="21">
                  <c:v>Oct. '15</c:v>
                </c:pt>
                <c:pt idx="22">
                  <c:v>Nov. '15</c:v>
                </c:pt>
                <c:pt idx="23">
                  <c:v>Dec. '15</c:v>
                </c:pt>
                <c:pt idx="24">
                  <c:v>Jan. '16</c:v>
                </c:pt>
                <c:pt idx="25">
                  <c:v>Feb. '16</c:v>
                </c:pt>
                <c:pt idx="26">
                  <c:v>Mar. '16</c:v>
                </c:pt>
                <c:pt idx="27">
                  <c:v>Apr. '16</c:v>
                </c:pt>
                <c:pt idx="28">
                  <c:v>May '16</c:v>
                </c:pt>
                <c:pt idx="29">
                  <c:v>Jun. '16</c:v>
                </c:pt>
                <c:pt idx="30">
                  <c:v>Jul. '16</c:v>
                </c:pt>
                <c:pt idx="31">
                  <c:v>Aug. '16</c:v>
                </c:pt>
                <c:pt idx="32">
                  <c:v>Sep. '16</c:v>
                </c:pt>
                <c:pt idx="33">
                  <c:v>Oct. '16</c:v>
                </c:pt>
                <c:pt idx="34">
                  <c:v>Nov. '16</c:v>
                </c:pt>
                <c:pt idx="35">
                  <c:v>Dec. '16</c:v>
                </c:pt>
                <c:pt idx="36">
                  <c:v>Jan. '17</c:v>
                </c:pt>
                <c:pt idx="37">
                  <c:v>Feb. '17</c:v>
                </c:pt>
                <c:pt idx="38">
                  <c:v>Mar. '17</c:v>
                </c:pt>
                <c:pt idx="39">
                  <c:v>Apr. '17</c:v>
                </c:pt>
                <c:pt idx="40">
                  <c:v>May '17</c:v>
                </c:pt>
                <c:pt idx="41">
                  <c:v>Jun. '17</c:v>
                </c:pt>
                <c:pt idx="42">
                  <c:v>Jul. '17</c:v>
                </c:pt>
                <c:pt idx="43">
                  <c:v>Aug. '17</c:v>
                </c:pt>
                <c:pt idx="44">
                  <c:v>Sep. '17</c:v>
                </c:pt>
                <c:pt idx="45">
                  <c:v>Oct. '17</c:v>
                </c:pt>
                <c:pt idx="46">
                  <c:v>Nov. '17</c:v>
                </c:pt>
                <c:pt idx="47">
                  <c:v>Dec. '17</c:v>
                </c:pt>
                <c:pt idx="48">
                  <c:v>Jan. '18</c:v>
                </c:pt>
                <c:pt idx="49">
                  <c:v>Feb. '18</c:v>
                </c:pt>
                <c:pt idx="50">
                  <c:v>Mar. '18</c:v>
                </c:pt>
                <c:pt idx="51">
                  <c:v>Apr. '18</c:v>
                </c:pt>
                <c:pt idx="52">
                  <c:v>May '18</c:v>
                </c:pt>
                <c:pt idx="53">
                  <c:v>Jun. '18</c:v>
                </c:pt>
                <c:pt idx="54">
                  <c:v>Jul. '18</c:v>
                </c:pt>
                <c:pt idx="55">
                  <c:v>Aug. '18</c:v>
                </c:pt>
                <c:pt idx="56">
                  <c:v>Sep. '18</c:v>
                </c:pt>
                <c:pt idx="57">
                  <c:v>Oct. '18</c:v>
                </c:pt>
                <c:pt idx="58">
                  <c:v>Nov. '18</c:v>
                </c:pt>
                <c:pt idx="59">
                  <c:v>Dec. '18</c:v>
                </c:pt>
                <c:pt idx="60">
                  <c:v>Jan. '19</c:v>
                </c:pt>
                <c:pt idx="61">
                  <c:v>Feb. '19</c:v>
                </c:pt>
                <c:pt idx="62">
                  <c:v>Mar. '19</c:v>
                </c:pt>
                <c:pt idx="63">
                  <c:v>Apr. '19</c:v>
                </c:pt>
                <c:pt idx="64">
                  <c:v>May '19</c:v>
                </c:pt>
                <c:pt idx="65">
                  <c:v>Jun. '19</c:v>
                </c:pt>
                <c:pt idx="66">
                  <c:v>Jul. '19</c:v>
                </c:pt>
                <c:pt idx="67">
                  <c:v>Aug. '19</c:v>
                </c:pt>
                <c:pt idx="68">
                  <c:v>Sep. '19</c:v>
                </c:pt>
                <c:pt idx="69">
                  <c:v>Oct. '19</c:v>
                </c:pt>
                <c:pt idx="70">
                  <c:v>Nov. '19</c:v>
                </c:pt>
                <c:pt idx="71">
                  <c:v>Dec. '19</c:v>
                </c:pt>
                <c:pt idx="72">
                  <c:v>Jan. '20</c:v>
                </c:pt>
                <c:pt idx="73">
                  <c:v>Feb. '20</c:v>
                </c:pt>
                <c:pt idx="74">
                  <c:v>Mar. '20</c:v>
                </c:pt>
                <c:pt idx="75">
                  <c:v>Apr. '20</c:v>
                </c:pt>
                <c:pt idx="76">
                  <c:v>May '20</c:v>
                </c:pt>
                <c:pt idx="77">
                  <c:v>Jun. '20</c:v>
                </c:pt>
                <c:pt idx="78">
                  <c:v>Jul. '20</c:v>
                </c:pt>
                <c:pt idx="79">
                  <c:v>Aug. '20</c:v>
                </c:pt>
                <c:pt idx="80">
                  <c:v>Sep. '20</c:v>
                </c:pt>
                <c:pt idx="81">
                  <c:v>Oct. '20</c:v>
                </c:pt>
                <c:pt idx="82">
                  <c:v>Nov. '20</c:v>
                </c:pt>
                <c:pt idx="83">
                  <c:v>Dec. '20</c:v>
                </c:pt>
                <c:pt idx="84">
                  <c:v>Jan. '21</c:v>
                </c:pt>
                <c:pt idx="85">
                  <c:v>Feb. '21</c:v>
                </c:pt>
                <c:pt idx="86">
                  <c:v>Mar. '21</c:v>
                </c:pt>
                <c:pt idx="87">
                  <c:v>Apr. '21</c:v>
                </c:pt>
                <c:pt idx="88">
                  <c:v>May '21</c:v>
                </c:pt>
                <c:pt idx="89">
                  <c:v>Jun. '21</c:v>
                </c:pt>
                <c:pt idx="90">
                  <c:v>Jul. '21</c:v>
                </c:pt>
                <c:pt idx="91">
                  <c:v>Aug. '21</c:v>
                </c:pt>
                <c:pt idx="92">
                  <c:v>Sep. '21</c:v>
                </c:pt>
                <c:pt idx="93">
                  <c:v>Oct. '21</c:v>
                </c:pt>
                <c:pt idx="94">
                  <c:v>Nov. '21</c:v>
                </c:pt>
                <c:pt idx="95">
                  <c:v>Dec. '21</c:v>
                </c:pt>
                <c:pt idx="96">
                  <c:v>Jan. '22</c:v>
                </c:pt>
                <c:pt idx="97">
                  <c:v>Feb. '22</c:v>
                </c:pt>
                <c:pt idx="98">
                  <c:v>Mar. '22</c:v>
                </c:pt>
                <c:pt idx="99">
                  <c:v>Apr. '22</c:v>
                </c:pt>
                <c:pt idx="100">
                  <c:v>May. '22</c:v>
                </c:pt>
                <c:pt idx="101">
                  <c:v>Jun. '22</c:v>
                </c:pt>
                <c:pt idx="102">
                  <c:v>Jul. '22</c:v>
                </c:pt>
                <c:pt idx="103">
                  <c:v>Aug. '22</c:v>
                </c:pt>
                <c:pt idx="104">
                  <c:v>Sep. '22</c:v>
                </c:pt>
                <c:pt idx="105">
                  <c:v>Oct. '22</c:v>
                </c:pt>
                <c:pt idx="106">
                  <c:v>Nov. '22</c:v>
                </c:pt>
                <c:pt idx="107">
                  <c:v>Dec. '22</c:v>
                </c:pt>
                <c:pt idx="108">
                  <c:v>Jan. '23</c:v>
                </c:pt>
                <c:pt idx="109">
                  <c:v>Feb. '23</c:v>
                </c:pt>
                <c:pt idx="110">
                  <c:v>Mar. '23</c:v>
                </c:pt>
                <c:pt idx="111">
                  <c:v>Apr. '23</c:v>
                </c:pt>
                <c:pt idx="112">
                  <c:v>May. '23</c:v>
                </c:pt>
                <c:pt idx="113">
                  <c:v>Jun. '23</c:v>
                </c:pt>
                <c:pt idx="114">
                  <c:v>Jul. '23</c:v>
                </c:pt>
                <c:pt idx="115">
                  <c:v>Aug. '23</c:v>
                </c:pt>
                <c:pt idx="116">
                  <c:v>Sep. '23</c:v>
                </c:pt>
                <c:pt idx="117">
                  <c:v>Oct. '23</c:v>
                </c:pt>
                <c:pt idx="118">
                  <c:v>Nov. '23</c:v>
                </c:pt>
                <c:pt idx="119">
                  <c:v>Dec. '23</c:v>
                </c:pt>
                <c:pt idx="120">
                  <c:v>Jan. '24</c:v>
                </c:pt>
                <c:pt idx="121">
                  <c:v>Feb. '24</c:v>
                </c:pt>
                <c:pt idx="122">
                  <c:v>Mar. '24</c:v>
                </c:pt>
                <c:pt idx="123">
                  <c:v>Apr. '24</c:v>
                </c:pt>
                <c:pt idx="124">
                  <c:v>May. '24</c:v>
                </c:pt>
                <c:pt idx="125">
                  <c:v>Jun. '24</c:v>
                </c:pt>
                <c:pt idx="126">
                  <c:v>Jul. '24</c:v>
                </c:pt>
                <c:pt idx="127">
                  <c:v>Aug. '24</c:v>
                </c:pt>
                <c:pt idx="128">
                  <c:v>Sep. '24</c:v>
                </c:pt>
                <c:pt idx="129">
                  <c:v>Oct. '24</c:v>
                </c:pt>
                <c:pt idx="130">
                  <c:v>Nov. '24</c:v>
                </c:pt>
                <c:pt idx="131">
                  <c:v>Dec. '24</c:v>
                </c:pt>
                <c:pt idx="132">
                  <c:v>Jan. '25</c:v>
                </c:pt>
                <c:pt idx="133">
                  <c:v>Feb. '25</c:v>
                </c:pt>
                <c:pt idx="134">
                  <c:v>Mar. '25</c:v>
                </c:pt>
                <c:pt idx="135">
                  <c:v>Apr. '25</c:v>
                </c:pt>
                <c:pt idx="136">
                  <c:v>May. '25</c:v>
                </c:pt>
                <c:pt idx="137">
                  <c:v>Jun. '25</c:v>
                </c:pt>
                <c:pt idx="138">
                  <c:v>Jul. '25</c:v>
                </c:pt>
              </c:strCache>
            </c:strRef>
          </c:cat>
          <c:val>
            <c:numRef>
              <c:f>Sheet1!#REF!</c:f>
              <c:extLst xmlns:c15="http://schemas.microsoft.com/office/drawing/2012/chart"/>
            </c:numRef>
          </c:val>
          <c:smooth val="0"/>
          <c:extLst xmlns:c15="http://schemas.microsoft.com/office/drawing/2012/chart">
            <c:ext xmlns:c16="http://schemas.microsoft.com/office/drawing/2014/chart" uri="{C3380CC4-5D6E-409C-BE32-E72D297353CC}">
              <c16:uniqueId val="{00000003-D5CE-4A8E-BE9B-898F4B6C6E41}"/>
            </c:ext>
          </c:extLst>
        </c:ser>
        <c:dLbls>
          <c:showLegendKey val="0"/>
          <c:showVal val="0"/>
          <c:showCatName val="0"/>
          <c:showSerName val="0"/>
          <c:showPercent val="0"/>
          <c:showBubbleSize val="0"/>
        </c:dLbls>
        <c:smooth val="0"/>
        <c:axId val="76800384"/>
        <c:axId val="76801920"/>
        <c:extLst/>
      </c:lineChart>
      <c:dateAx>
        <c:axId val="76800384"/>
        <c:scaling>
          <c:orientation val="minMax"/>
        </c:scaling>
        <c:delete val="0"/>
        <c:axPos val="b"/>
        <c:numFmt formatCode="General" sourceLinked="0"/>
        <c:majorTickMark val="out"/>
        <c:minorTickMark val="out"/>
        <c:tickLblPos val="nextTo"/>
        <c:spPr>
          <a:ln/>
        </c:spPr>
        <c:txPr>
          <a:bodyPr rot="-5400000" vert="horz"/>
          <a:lstStyle/>
          <a:p>
            <a:pPr algn="ctr">
              <a:defRPr lang="en-US" sz="8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6801920"/>
        <c:crosses val="autoZero"/>
        <c:auto val="0"/>
        <c:lblOffset val="100"/>
        <c:baseTimeUnit val="days"/>
        <c:majorUnit val="1"/>
        <c:minorUnit val="1"/>
      </c:dateAx>
      <c:valAx>
        <c:axId val="76801920"/>
        <c:scaling>
          <c:orientation val="minMax"/>
          <c:min val="20000"/>
        </c:scaling>
        <c:delete val="0"/>
        <c:axPos val="l"/>
        <c:majorGridlines>
          <c:spPr>
            <a:ln>
              <a:solidFill>
                <a:srgbClr val="000000">
                  <a:lumMod val="50000"/>
                  <a:lumOff val="50000"/>
                  <a:alpha val="25000"/>
                </a:srgbClr>
              </a:solidFill>
            </a:ln>
          </c:spPr>
        </c:majorGridlines>
        <c:numFmt formatCode="#,##0_);\(#,##0\)" sourceLinked="0"/>
        <c:majorTickMark val="none"/>
        <c:minorTickMark val="none"/>
        <c:tickLblPos val="nextTo"/>
        <c:spPr>
          <a:ln/>
        </c:spPr>
        <c:crossAx val="76800384"/>
        <c:crossesAt val="1"/>
        <c:crossBetween val="midCat"/>
      </c:valAx>
    </c:plotArea>
    <c:legend>
      <c:legendPos val="b"/>
      <c:layout>
        <c:manualLayout>
          <c:xMode val="edge"/>
          <c:yMode val="edge"/>
          <c:x val="0.37206747295939702"/>
          <c:y val="0.93956158149213076"/>
          <c:w val="0.25586505408120597"/>
          <c:h val="4.458580042302774E-2"/>
        </c:manualLayout>
      </c:layout>
      <c:overlay val="0"/>
    </c:legend>
    <c:plotVisOnly val="1"/>
    <c:dispBlanksAs val="gap"/>
    <c:showDLblsOverMax val="0"/>
  </c:chart>
  <c:txPr>
    <a:bodyPr/>
    <a:lstStyle/>
    <a:p>
      <a:pPr>
        <a:defRPr sz="800">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2200349956255525E-2"/>
          <c:y val="3.1154032854444458E-2"/>
          <c:w val="0.85247399630601761"/>
          <c:h val="0.79832133483314582"/>
        </c:manualLayout>
      </c:layout>
      <c:barChart>
        <c:barDir val="col"/>
        <c:grouping val="stacked"/>
        <c:varyColors val="0"/>
        <c:ser>
          <c:idx val="2"/>
          <c:order val="1"/>
          <c:tx>
            <c:strRef>
              <c:f>Sheet1!$D$1</c:f>
              <c:strCache>
                <c:ptCount val="1"/>
                <c:pt idx="0">
                  <c:v>Business (2014 to Present)</c:v>
                </c:pt>
              </c:strCache>
            </c:strRef>
          </c:tx>
          <c:spPr>
            <a:solidFill>
              <a:schemeClr val="bg1">
                <a:lumMod val="50000"/>
              </a:schemeClr>
            </a:solidFill>
          </c:spPr>
          <c:invertIfNegative val="0"/>
          <c:cat>
            <c:numRef>
              <c:f>Sheet1!$A$15:$A$26</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Sheet1!$D$15:$D$26</c:f>
              <c:numCache>
                <c:formatCode>#,##0</c:formatCode>
                <c:ptCount val="12"/>
                <c:pt idx="0">
                  <c:v>10032</c:v>
                </c:pt>
                <c:pt idx="1">
                  <c:v>9904</c:v>
                </c:pt>
                <c:pt idx="2">
                  <c:v>10237</c:v>
                </c:pt>
                <c:pt idx="3">
                  <c:v>10330</c:v>
                </c:pt>
                <c:pt idx="4">
                  <c:v>10141</c:v>
                </c:pt>
                <c:pt idx="5">
                  <c:v>10388</c:v>
                </c:pt>
                <c:pt idx="6">
                  <c:v>11582</c:v>
                </c:pt>
                <c:pt idx="7">
                  <c:v>6943</c:v>
                </c:pt>
                <c:pt idx="8">
                  <c:v>6879</c:v>
                </c:pt>
                <c:pt idx="9">
                  <c:v>10953</c:v>
                </c:pt>
                <c:pt idx="10">
                  <c:v>13152</c:v>
                </c:pt>
                <c:pt idx="11">
                  <c:v>7599</c:v>
                </c:pt>
              </c:numCache>
            </c:numRef>
          </c:val>
          <c:extLst>
            <c:ext xmlns:c16="http://schemas.microsoft.com/office/drawing/2014/chart" uri="{C3380CC4-5D6E-409C-BE32-E72D297353CC}">
              <c16:uniqueId val="{00000001-6CCB-442C-BE73-1E86620DC8DD}"/>
            </c:ext>
          </c:extLst>
        </c:ser>
        <c:ser>
          <c:idx val="3"/>
          <c:order val="2"/>
          <c:tx>
            <c:strRef>
              <c:f>Sheet1!$E$1</c:f>
              <c:strCache>
                <c:ptCount val="1"/>
                <c:pt idx="0">
                  <c:v>Personal (2014 to Present)</c:v>
                </c:pt>
              </c:strCache>
            </c:strRef>
          </c:tx>
          <c:spPr>
            <a:solidFill>
              <a:srgbClr val="269CCC"/>
            </a:solidFill>
          </c:spPr>
          <c:invertIfNegative val="0"/>
          <c:cat>
            <c:numRef>
              <c:f>Sheet1!$A$15:$A$26</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Sheet1!$E$15:$E$26</c:f>
              <c:numCache>
                <c:formatCode>#,##0</c:formatCode>
                <c:ptCount val="12"/>
                <c:pt idx="0">
                  <c:v>900583</c:v>
                </c:pt>
                <c:pt idx="1">
                  <c:v>809651</c:v>
                </c:pt>
                <c:pt idx="2">
                  <c:v>762052</c:v>
                </c:pt>
                <c:pt idx="3">
                  <c:v>756671</c:v>
                </c:pt>
                <c:pt idx="4">
                  <c:v>745428</c:v>
                </c:pt>
                <c:pt idx="5">
                  <c:v>747469</c:v>
                </c:pt>
                <c:pt idx="6">
                  <c:v>518079</c:v>
                </c:pt>
                <c:pt idx="7">
                  <c:v>394590</c:v>
                </c:pt>
                <c:pt idx="8">
                  <c:v>371567</c:v>
                </c:pt>
                <c:pt idx="9">
                  <c:v>434364</c:v>
                </c:pt>
                <c:pt idx="10">
                  <c:v>495743</c:v>
                </c:pt>
                <c:pt idx="11">
                  <c:v>318185</c:v>
                </c:pt>
              </c:numCache>
            </c:numRef>
          </c:val>
          <c:extLst>
            <c:ext xmlns:c16="http://schemas.microsoft.com/office/drawing/2014/chart" uri="{C3380CC4-5D6E-409C-BE32-E72D297353CC}">
              <c16:uniqueId val="{00000002-6CCB-442C-BE73-1E86620DC8DD}"/>
            </c:ext>
          </c:extLst>
        </c:ser>
        <c:ser>
          <c:idx val="0"/>
          <c:order val="3"/>
          <c:tx>
            <c:strRef>
              <c:f>Sheet1!$F$1</c:f>
              <c:strCache>
                <c:ptCount val="1"/>
                <c:pt idx="0">
                  <c:v>Forecast (Business)</c:v>
                </c:pt>
              </c:strCache>
            </c:strRef>
          </c:tx>
          <c:invertIfNegative val="0"/>
          <c:cat>
            <c:numRef>
              <c:f>Sheet1!$A$15:$A$26</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Sheet1!$F$15:$F$26</c:f>
            </c:numRef>
          </c:val>
          <c:extLst>
            <c:ext xmlns:c16="http://schemas.microsoft.com/office/drawing/2014/chart" uri="{C3380CC4-5D6E-409C-BE32-E72D297353CC}">
              <c16:uniqueId val="{00000000-1CDF-4E04-8379-C410E595D9AE}"/>
            </c:ext>
          </c:extLst>
        </c:ser>
        <c:ser>
          <c:idx val="4"/>
          <c:order val="4"/>
          <c:tx>
            <c:strRef>
              <c:f>Sheet1!$G$1</c:f>
              <c:strCache>
                <c:ptCount val="1"/>
                <c:pt idx="0">
                  <c:v>Forecast (Personal)</c:v>
                </c:pt>
              </c:strCache>
            </c:strRef>
          </c:tx>
          <c:invertIfNegative val="0"/>
          <c:cat>
            <c:numRef>
              <c:f>Sheet1!$A$15:$A$26</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Sheet1!$G$15:$G$26</c:f>
            </c:numRef>
          </c:val>
          <c:extLst>
            <c:ext xmlns:c16="http://schemas.microsoft.com/office/drawing/2014/chart" uri="{C3380CC4-5D6E-409C-BE32-E72D297353CC}">
              <c16:uniqueId val="{00000001-1CDF-4E04-8379-C410E595D9AE}"/>
            </c:ext>
          </c:extLst>
        </c:ser>
        <c:ser>
          <c:idx val="5"/>
          <c:order val="5"/>
          <c:tx>
            <c:strRef>
              <c:f>Sheet1!$H$1</c:f>
              <c:strCache>
                <c:ptCount val="1"/>
                <c:pt idx="0">
                  <c:v>Forecast Range</c:v>
                </c:pt>
              </c:strCache>
            </c:strRef>
          </c:tx>
          <c:invertIfNegative val="0"/>
          <c:cat>
            <c:numRef>
              <c:f>Sheet1!$A$15:$A$26</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Sheet1!$H$15:$H$26</c:f>
            </c:numRef>
          </c:val>
          <c:extLst>
            <c:ext xmlns:c16="http://schemas.microsoft.com/office/drawing/2014/chart" uri="{C3380CC4-5D6E-409C-BE32-E72D297353CC}">
              <c16:uniqueId val="{00000000-F850-4E6D-9887-D35671F4322D}"/>
            </c:ext>
          </c:extLst>
        </c:ser>
        <c:dLbls>
          <c:showLegendKey val="0"/>
          <c:showVal val="0"/>
          <c:showCatName val="0"/>
          <c:showSerName val="0"/>
          <c:showPercent val="0"/>
          <c:showBubbleSize val="0"/>
        </c:dLbls>
        <c:gapWidth val="150"/>
        <c:overlap val="100"/>
        <c:axId val="60790656"/>
        <c:axId val="60792192"/>
        <c:extLst>
          <c:ext xmlns:c15="http://schemas.microsoft.com/office/drawing/2012/chart" uri="{02D57815-91ED-43cb-92C2-25804820EDAC}">
            <c15:filteredBarSeries>
              <c15:ser>
                <c:idx val="1"/>
                <c:order val="0"/>
                <c:tx>
                  <c:strRef>
                    <c:extLst>
                      <c:ext uri="{02D57815-91ED-43cb-92C2-25804820EDAC}">
                        <c15:formulaRef>
                          <c15:sqref>Sheet1!$C$1</c15:sqref>
                        </c15:formulaRef>
                      </c:ext>
                    </c:extLst>
                    <c:strCache>
                      <c:ptCount val="1"/>
                      <c:pt idx="0">
                        <c:v>Personal + Business ('01 - '06)</c:v>
                      </c:pt>
                    </c:strCache>
                  </c:strRef>
                </c:tx>
                <c:spPr>
                  <a:solidFill>
                    <a:srgbClr val="123D60"/>
                  </a:solidFill>
                </c:spPr>
                <c:invertIfNegative val="0"/>
                <c:cat>
                  <c:numRef>
                    <c:extLst>
                      <c:ext uri="{02D57815-91ED-43cb-92C2-25804820EDAC}">
                        <c15:formulaRef>
                          <c15:sqref>Sheet1!$A$15:$A$26</c15:sqref>
                        </c15:formulaRef>
                      </c:ext>
                    </c:extLst>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extLst>
                      <c:ext uri="{02D57815-91ED-43cb-92C2-25804820EDAC}">
                        <c15:formulaRef>
                          <c15:sqref>Sheet1!$C$15:$C$26</c15:sqref>
                        </c15:formulaRef>
                      </c:ext>
                    </c:extLst>
                    <c:numCache>
                      <c:formatCode>General</c:formatCode>
                      <c:ptCount val="12"/>
                    </c:numCache>
                  </c:numRef>
                </c:val>
                <c:extLst>
                  <c:ext xmlns:c16="http://schemas.microsoft.com/office/drawing/2014/chart" uri="{C3380CC4-5D6E-409C-BE32-E72D297353CC}">
                    <c16:uniqueId val="{00000000-6CCB-442C-BE73-1E86620DC8DD}"/>
                  </c:ext>
                </c:extLst>
              </c15:ser>
            </c15:filteredBarSeries>
          </c:ext>
        </c:extLst>
      </c:barChart>
      <c:catAx>
        <c:axId val="60790656"/>
        <c:scaling>
          <c:orientation val="minMax"/>
        </c:scaling>
        <c:delete val="0"/>
        <c:axPos val="b"/>
        <c:numFmt formatCode="General" sourceLinked="0"/>
        <c:majorTickMark val="out"/>
        <c:minorTickMark val="none"/>
        <c:tickLblPos val="nextTo"/>
        <c:crossAx val="60792192"/>
        <c:crosses val="autoZero"/>
        <c:auto val="1"/>
        <c:lblAlgn val="ctr"/>
        <c:lblOffset val="100"/>
        <c:noMultiLvlLbl val="0"/>
      </c:catAx>
      <c:valAx>
        <c:axId val="60792192"/>
        <c:scaling>
          <c:orientation val="minMax"/>
        </c:scaling>
        <c:delete val="0"/>
        <c:axPos val="l"/>
        <c:majorGridlines>
          <c:spPr>
            <a:ln>
              <a:solidFill>
                <a:schemeClr val="tx1">
                  <a:lumMod val="50000"/>
                  <a:lumOff val="50000"/>
                  <a:alpha val="50000"/>
                </a:schemeClr>
              </a:solidFill>
            </a:ln>
          </c:spPr>
        </c:majorGridlines>
        <c:numFmt formatCode="#,##0" sourceLinked="0"/>
        <c:majorTickMark val="out"/>
        <c:minorTickMark val="none"/>
        <c:tickLblPos val="nextTo"/>
        <c:crossAx val="60790656"/>
        <c:crosses val="autoZero"/>
        <c:crossBetween val="between"/>
      </c:valAx>
      <c:spPr>
        <a:solidFill>
          <a:schemeClr val="bg1">
            <a:alpha val="50000"/>
          </a:schemeClr>
        </a:solidFill>
      </c:spPr>
    </c:plotArea>
    <c:legend>
      <c:legendPos val="b"/>
      <c:overlay val="0"/>
    </c:legend>
    <c:plotVisOnly val="1"/>
    <c:dispBlanksAs val="gap"/>
    <c:showDLblsOverMax val="0"/>
  </c:chart>
  <c:spPr>
    <a:solidFill>
      <a:schemeClr val="bg1">
        <a:alpha val="90000"/>
      </a:schemeClr>
    </a:solidFill>
  </c:spPr>
  <c:txPr>
    <a:bodyPr/>
    <a:lstStyle/>
    <a:p>
      <a:pPr>
        <a:defRPr sz="800">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8063210848644002E-2"/>
          <c:y val="2.8034403048826619E-2"/>
          <c:w val="0.74033002819092053"/>
          <c:h val="0.93344829378449912"/>
        </c:manualLayout>
      </c:layout>
      <c:barChart>
        <c:barDir val="bar"/>
        <c:grouping val="clustered"/>
        <c:varyColors val="0"/>
        <c:ser>
          <c:idx val="0"/>
          <c:order val="0"/>
          <c:tx>
            <c:strRef>
              <c:f>Sheet1!$B$1</c:f>
              <c:strCache>
                <c:ptCount val="1"/>
                <c:pt idx="0">
                  <c:v>YTD Growth</c:v>
                </c:pt>
              </c:strCache>
            </c:strRef>
          </c:tx>
          <c:spPr>
            <a:solidFill>
              <a:srgbClr val="123D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Mountain</c:v>
                </c:pt>
                <c:pt idx="1">
                  <c:v>North Central (East)</c:v>
                </c:pt>
                <c:pt idx="2">
                  <c:v>North Central (West)</c:v>
                </c:pt>
                <c:pt idx="3">
                  <c:v>Northeast</c:v>
                </c:pt>
                <c:pt idx="4">
                  <c:v>Pacific</c:v>
                </c:pt>
                <c:pt idx="5">
                  <c:v>South (East)</c:v>
                </c:pt>
                <c:pt idx="6">
                  <c:v>South (West)</c:v>
                </c:pt>
              </c:strCache>
            </c:strRef>
          </c:cat>
          <c:val>
            <c:numRef>
              <c:f>Sheet1!$B$2:$B$8</c:f>
              <c:numCache>
                <c:formatCode>0.00%</c:formatCode>
                <c:ptCount val="7"/>
                <c:pt idx="0">
                  <c:v>0.13020000000000001</c:v>
                </c:pt>
                <c:pt idx="1">
                  <c:v>7.9100000000000004E-2</c:v>
                </c:pt>
                <c:pt idx="2">
                  <c:v>0.13700000000000001</c:v>
                </c:pt>
                <c:pt idx="3">
                  <c:v>8.9099999999999999E-2</c:v>
                </c:pt>
                <c:pt idx="4">
                  <c:v>0.1353</c:v>
                </c:pt>
                <c:pt idx="5">
                  <c:v>0.1074</c:v>
                </c:pt>
                <c:pt idx="6">
                  <c:v>0.1016</c:v>
                </c:pt>
              </c:numCache>
            </c:numRef>
          </c:val>
          <c:extLst>
            <c:ext xmlns:c16="http://schemas.microsoft.com/office/drawing/2014/chart" uri="{C3380CC4-5D6E-409C-BE32-E72D297353CC}">
              <c16:uniqueId val="{00000000-A400-43D8-B11B-E37B119A4B60}"/>
            </c:ext>
          </c:extLst>
        </c:ser>
        <c:ser>
          <c:idx val="1"/>
          <c:order val="1"/>
          <c:tx>
            <c:strRef>
              <c:f>Sheet1!$C$1</c:f>
              <c:strCache>
                <c:ptCount val="1"/>
                <c:pt idx="0">
                  <c:v>Monthly Growth</c:v>
                </c:pt>
              </c:strCache>
            </c:strRef>
          </c:tx>
          <c:spPr>
            <a:solidFill>
              <a:srgbClr val="269CC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Mountain</c:v>
                </c:pt>
                <c:pt idx="1">
                  <c:v>North Central (East)</c:v>
                </c:pt>
                <c:pt idx="2">
                  <c:v>North Central (West)</c:v>
                </c:pt>
                <c:pt idx="3">
                  <c:v>Northeast</c:v>
                </c:pt>
                <c:pt idx="4">
                  <c:v>Pacific</c:v>
                </c:pt>
                <c:pt idx="5">
                  <c:v>South (East)</c:v>
                </c:pt>
                <c:pt idx="6">
                  <c:v>South (West)</c:v>
                </c:pt>
              </c:strCache>
            </c:strRef>
          </c:cat>
          <c:val>
            <c:numRef>
              <c:f>Sheet1!$C$2:$C$8</c:f>
              <c:numCache>
                <c:formatCode>0.00%</c:formatCode>
                <c:ptCount val="7"/>
                <c:pt idx="0">
                  <c:v>8.7800000000000003E-2</c:v>
                </c:pt>
                <c:pt idx="1">
                  <c:v>7.1999999999999995E-2</c:v>
                </c:pt>
                <c:pt idx="2">
                  <c:v>0.18079999999999999</c:v>
                </c:pt>
                <c:pt idx="3">
                  <c:v>9.01E-2</c:v>
                </c:pt>
                <c:pt idx="4">
                  <c:v>0.17319999999999999</c:v>
                </c:pt>
                <c:pt idx="5">
                  <c:v>8.8200000000000001E-2</c:v>
                </c:pt>
                <c:pt idx="6">
                  <c:v>0.13320000000000001</c:v>
                </c:pt>
              </c:numCache>
            </c:numRef>
          </c:val>
          <c:extLst>
            <c:ext xmlns:c16="http://schemas.microsoft.com/office/drawing/2014/chart" uri="{C3380CC4-5D6E-409C-BE32-E72D297353CC}">
              <c16:uniqueId val="{00000001-A400-43D8-B11B-E37B119A4B60}"/>
            </c:ext>
          </c:extLst>
        </c:ser>
        <c:dLbls>
          <c:showLegendKey val="0"/>
          <c:showVal val="0"/>
          <c:showCatName val="0"/>
          <c:showSerName val="0"/>
          <c:showPercent val="0"/>
          <c:showBubbleSize val="0"/>
        </c:dLbls>
        <c:gapWidth val="150"/>
        <c:axId val="66807296"/>
        <c:axId val="66808832"/>
      </c:barChart>
      <c:catAx>
        <c:axId val="66807296"/>
        <c:scaling>
          <c:orientation val="minMax"/>
        </c:scaling>
        <c:delete val="0"/>
        <c:axPos val="l"/>
        <c:numFmt formatCode="General" sourceLinked="0"/>
        <c:majorTickMark val="none"/>
        <c:minorTickMark val="none"/>
        <c:tickLblPos val="high"/>
        <c:crossAx val="66808832"/>
        <c:crosses val="autoZero"/>
        <c:auto val="1"/>
        <c:lblAlgn val="ctr"/>
        <c:lblOffset val="100"/>
        <c:noMultiLvlLbl val="0"/>
      </c:catAx>
      <c:valAx>
        <c:axId val="66808832"/>
        <c:scaling>
          <c:orientation val="minMax"/>
        </c:scaling>
        <c:delete val="0"/>
        <c:axPos val="b"/>
        <c:majorGridlines>
          <c:spPr>
            <a:ln>
              <a:solidFill>
                <a:schemeClr val="tx1">
                  <a:lumMod val="50000"/>
                  <a:lumOff val="50000"/>
                  <a:alpha val="25000"/>
                </a:schemeClr>
              </a:solidFill>
            </a:ln>
          </c:spPr>
        </c:majorGridlines>
        <c:numFmt formatCode="0.00%" sourceLinked="1"/>
        <c:majorTickMark val="out"/>
        <c:minorTickMark val="none"/>
        <c:tickLblPos val="nextTo"/>
        <c:crossAx val="66807296"/>
        <c:crosses val="autoZero"/>
        <c:crossBetween val="between"/>
      </c:valAx>
      <c:spPr>
        <a:solidFill>
          <a:schemeClr val="bg1">
            <a:alpha val="50000"/>
          </a:schemeClr>
        </a:solidFill>
      </c:spPr>
    </c:plotArea>
    <c:legend>
      <c:legendPos val="r"/>
      <c:overlay val="0"/>
    </c:legend>
    <c:plotVisOnly val="1"/>
    <c:dispBlanksAs val="gap"/>
    <c:showDLblsOverMax val="0"/>
  </c:chart>
  <c:spPr>
    <a:solidFill>
      <a:schemeClr val="bg1">
        <a:alpha val="90000"/>
      </a:schemeClr>
    </a:solidFill>
  </c:spPr>
  <c:txPr>
    <a:bodyPr/>
    <a:lstStyle/>
    <a:p>
      <a:pPr>
        <a:defRPr sz="8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4CD3F2EC-EFCD-4FF7-A6AC-9200C02585B4}" type="datetimeFigureOut">
              <a:rPr lang="en-US" smtClean="0"/>
              <a:pPr/>
              <a:t>8/7/2025</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65499A2A-555B-44EA-8920-A6D85E8495D9}" type="slidenum">
              <a:rPr lang="en-US" smtClean="0"/>
              <a:pPr/>
              <a:t>‹#›</a:t>
            </a:fld>
            <a:endParaRPr lang="en-US"/>
          </a:p>
        </p:txBody>
      </p:sp>
    </p:spTree>
    <p:extLst>
      <p:ext uri="{BB962C8B-B14F-4D97-AF65-F5344CB8AC3E}">
        <p14:creationId xmlns:p14="http://schemas.microsoft.com/office/powerpoint/2010/main" val="23150324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8F05135F-CD1D-411A-A750-6F872CF5C642}" type="datetimeFigureOut">
              <a:rPr lang="en-US" smtClean="0"/>
              <a:pPr/>
              <a:t>8/7/2025</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4D990C3A-8D9D-4876-83A5-75FE5231DF36}" type="slidenum">
              <a:rPr lang="en-US" smtClean="0"/>
              <a:pPr/>
              <a:t>‹#›</a:t>
            </a:fld>
            <a:endParaRPr lang="en-US"/>
          </a:p>
        </p:txBody>
      </p:sp>
    </p:spTree>
    <p:extLst>
      <p:ext uri="{BB962C8B-B14F-4D97-AF65-F5344CB8AC3E}">
        <p14:creationId xmlns:p14="http://schemas.microsoft.com/office/powerpoint/2010/main" val="668237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D990C3A-8D9D-4876-83A5-75FE5231DF3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990C3A-8D9D-4876-83A5-75FE5231DF36}" type="slidenum">
              <a:rPr lang="en-US" smtClean="0"/>
              <a:pPr/>
              <a:t>2</a:t>
            </a:fld>
            <a:endParaRPr lang="en-US"/>
          </a:p>
        </p:txBody>
      </p:sp>
    </p:spTree>
    <p:extLst>
      <p:ext uri="{BB962C8B-B14F-4D97-AF65-F5344CB8AC3E}">
        <p14:creationId xmlns:p14="http://schemas.microsoft.com/office/powerpoint/2010/main" val="1761087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solidFill>
            <a:srgbClr val="3A3A3C"/>
          </a:solidFill>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b="1" dirty="0"/>
              <a:t>Monthly Bankruptcy Statistics Source: G2 Risk Solutions</a:t>
            </a:r>
          </a:p>
        </p:txBody>
      </p:sp>
      <p:sp>
        <p:nvSpPr>
          <p:cNvPr id="6" name="Slide Number Placeholder 5"/>
          <p:cNvSpPr>
            <a:spLocks noGrp="1"/>
          </p:cNvSpPr>
          <p:nvPr>
            <p:ph type="sldNum" sz="quarter" idx="12"/>
          </p:nvPr>
        </p:nvSpPr>
        <p:spPr/>
        <p:txBody>
          <a:bodyPr/>
          <a:lstStyle/>
          <a:p>
            <a:fld id="{E24F6E6A-6E42-4213-A9AB-D61CAB03C0E1}" type="slidenum">
              <a:rPr lang="en-US" smtClean="0"/>
              <a:pPr/>
              <a:t>‹#›</a:t>
            </a:fld>
            <a:endParaRPr lang="en-US"/>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r>
              <a:rPr lang="en-US" dirty="0"/>
              <a:t>May 6</a:t>
            </a:r>
            <a:r>
              <a:rPr lang="en-US" baseline="30000" dirty="0"/>
              <a:t>th</a:t>
            </a:r>
            <a:r>
              <a:rPr lang="en-US" dirty="0"/>
              <a:t>, 2025</a:t>
            </a:r>
          </a:p>
        </p:txBody>
      </p:sp>
    </p:spTree>
    <p:extLst>
      <p:ext uri="{BB962C8B-B14F-4D97-AF65-F5344CB8AC3E}">
        <p14:creationId xmlns:p14="http://schemas.microsoft.com/office/powerpoint/2010/main" val="133797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r">
              <a:defRPr>
                <a:solidFill>
                  <a:srgbClr val="3A3A3C"/>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August 2</a:t>
            </a:r>
            <a:r>
              <a:rPr lang="en-US" baseline="30000" dirty="0"/>
              <a:t>nd</a:t>
            </a:r>
            <a:r>
              <a:rPr lang="en-US" dirty="0"/>
              <a:t> , 2023</a:t>
            </a:r>
          </a:p>
        </p:txBody>
      </p:sp>
      <p:sp>
        <p:nvSpPr>
          <p:cNvPr id="5" name="Footer Placeholder 4"/>
          <p:cNvSpPr>
            <a:spLocks noGrp="1"/>
          </p:cNvSpPr>
          <p:nvPr>
            <p:ph type="ftr" sz="quarter" idx="11"/>
          </p:nvPr>
        </p:nvSpPr>
        <p:spPr/>
        <p:txBody>
          <a:bodyPr/>
          <a:lstStyle/>
          <a:p>
            <a:r>
              <a:rPr lang="en-US" dirty="0"/>
              <a:t>Monthly Bankruptcy Statistics Source: LCI</a:t>
            </a:r>
          </a:p>
        </p:txBody>
      </p:sp>
      <p:sp>
        <p:nvSpPr>
          <p:cNvPr id="6" name="Slide Number Placeholder 5"/>
          <p:cNvSpPr>
            <a:spLocks noGrp="1"/>
          </p:cNvSpPr>
          <p:nvPr>
            <p:ph type="sldNum" sz="quarter" idx="12"/>
          </p:nvPr>
        </p:nvSpPr>
        <p:spPr/>
        <p:txBody>
          <a:bodyPr/>
          <a:lstStyle/>
          <a:p>
            <a:fld id="{E24F6E6A-6E42-4213-A9AB-D61CAB03C0E1}" type="slidenum">
              <a:rPr lang="en-US" smtClean="0"/>
              <a:pPr/>
              <a:t>‹#›</a:t>
            </a:fld>
            <a:endParaRPr lang="en-US"/>
          </a:p>
        </p:txBody>
      </p:sp>
      <p:pic>
        <p:nvPicPr>
          <p:cNvPr id="8" name="Picture 7">
            <a:extLst>
              <a:ext uri="{FF2B5EF4-FFF2-40B4-BE49-F238E27FC236}">
                <a16:creationId xmlns:a16="http://schemas.microsoft.com/office/drawing/2014/main" id="{ED2F9387-8435-46DA-9B8D-EAFEF80ACE03}"/>
              </a:ext>
            </a:extLst>
          </p:cNvPr>
          <p:cNvPicPr>
            <a:picLocks noChangeAspect="1"/>
          </p:cNvPicPr>
          <p:nvPr userDrawn="1"/>
        </p:nvPicPr>
        <p:blipFill>
          <a:blip r:embed="rId2"/>
          <a:stretch>
            <a:fillRect/>
          </a:stretch>
        </p:blipFill>
        <p:spPr>
          <a:xfrm>
            <a:off x="21077" y="308769"/>
            <a:ext cx="1524000" cy="609600"/>
          </a:xfrm>
          <a:prstGeom prst="rect">
            <a:avLst/>
          </a:prstGeom>
        </p:spPr>
      </p:pic>
      <p:cxnSp>
        <p:nvCxnSpPr>
          <p:cNvPr id="9" name="Straight Connector 8">
            <a:extLst>
              <a:ext uri="{FF2B5EF4-FFF2-40B4-BE49-F238E27FC236}">
                <a16:creationId xmlns:a16="http://schemas.microsoft.com/office/drawing/2014/main" id="{248FADA8-CE60-4AF9-818B-1F3A4B7BCDD4}"/>
              </a:ext>
            </a:extLst>
          </p:cNvPr>
          <p:cNvCxnSpPr/>
          <p:nvPr userDrawn="1"/>
        </p:nvCxnSpPr>
        <p:spPr>
          <a:xfrm>
            <a:off x="0" y="960438"/>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761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solidFill>
            <a:srgbClr val="3A3A3C"/>
          </a:solidFill>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August 2</a:t>
            </a:r>
            <a:r>
              <a:rPr lang="en-US" baseline="30000" dirty="0"/>
              <a:t>nd</a:t>
            </a:r>
            <a:r>
              <a:rPr lang="en-US" dirty="0"/>
              <a:t> , 2023</a:t>
            </a:r>
          </a:p>
        </p:txBody>
      </p:sp>
      <p:sp>
        <p:nvSpPr>
          <p:cNvPr id="5" name="Footer Placeholder 4"/>
          <p:cNvSpPr>
            <a:spLocks noGrp="1"/>
          </p:cNvSpPr>
          <p:nvPr>
            <p:ph type="ftr" sz="quarter" idx="11"/>
          </p:nvPr>
        </p:nvSpPr>
        <p:spPr/>
        <p:txBody>
          <a:bodyPr/>
          <a:lstStyle/>
          <a:p>
            <a:r>
              <a:rPr lang="en-US" dirty="0"/>
              <a:t>Monthly Bankruptcy Statistics Source: LCI</a:t>
            </a:r>
          </a:p>
        </p:txBody>
      </p:sp>
      <p:sp>
        <p:nvSpPr>
          <p:cNvPr id="6" name="Slide Number Placeholder 5"/>
          <p:cNvSpPr>
            <a:spLocks noGrp="1"/>
          </p:cNvSpPr>
          <p:nvPr>
            <p:ph type="sldNum" sz="quarter" idx="12"/>
          </p:nvPr>
        </p:nvSpPr>
        <p:spPr/>
        <p:txBody>
          <a:bodyPr/>
          <a:lstStyle/>
          <a:p>
            <a:fld id="{E24F6E6A-6E42-4213-A9AB-D61CAB03C0E1}" type="slidenum">
              <a:rPr lang="en-US" smtClean="0"/>
              <a:pPr/>
              <a:t>‹#›</a:t>
            </a:fld>
            <a:endParaRPr lang="en-US"/>
          </a:p>
        </p:txBody>
      </p:sp>
    </p:spTree>
    <p:extLst>
      <p:ext uri="{BB962C8B-B14F-4D97-AF65-F5344CB8AC3E}">
        <p14:creationId xmlns:p14="http://schemas.microsoft.com/office/powerpoint/2010/main" val="85562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Subhead">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noFill/>
        </p:spPr>
        <p:txBody>
          <a:bodyPr/>
          <a:lstStyle>
            <a:lvl1pPr>
              <a:defRPr>
                <a:solidFill>
                  <a:srgbClr val="3A3A3C"/>
                </a:solidFill>
              </a:defRPr>
            </a:lvl1pPr>
          </a:lstStyle>
          <a:p>
            <a:r>
              <a:rPr lang="en-US" dirty="0"/>
              <a:t>Click to edit title</a:t>
            </a:r>
          </a:p>
        </p:txBody>
      </p:sp>
      <p:cxnSp>
        <p:nvCxnSpPr>
          <p:cNvPr id="5" name="Straight Connector 4">
            <a:extLst>
              <a:ext uri="{FF2B5EF4-FFF2-40B4-BE49-F238E27FC236}">
                <a16:creationId xmlns:a16="http://schemas.microsoft.com/office/drawing/2014/main" id="{5815C6BC-CB86-436E-B13D-6A74A71C6B48}"/>
              </a:ext>
            </a:extLst>
          </p:cNvPr>
          <p:cNvCxnSpPr/>
          <p:nvPr userDrawn="1"/>
        </p:nvCxnSpPr>
        <p:spPr>
          <a:xfrm>
            <a:off x="0" y="960438"/>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8717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r">
              <a:defRPr>
                <a:solidFill>
                  <a:srgbClr val="3A3A3C"/>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Monthly Bankruptcy Statistics Source: LCI</a:t>
            </a:r>
          </a:p>
        </p:txBody>
      </p:sp>
      <p:sp>
        <p:nvSpPr>
          <p:cNvPr id="6" name="Slide Number Placeholder 5"/>
          <p:cNvSpPr>
            <a:spLocks noGrp="1"/>
          </p:cNvSpPr>
          <p:nvPr>
            <p:ph type="sldNum" sz="quarter" idx="12"/>
          </p:nvPr>
        </p:nvSpPr>
        <p:spPr/>
        <p:txBody>
          <a:bodyPr/>
          <a:lstStyle/>
          <a:p>
            <a:fld id="{E24F6E6A-6E42-4213-A9AB-D61CAB03C0E1}" type="slidenum">
              <a:rPr lang="en-US" smtClean="0"/>
              <a:pPr/>
              <a:t>‹#›</a:t>
            </a:fld>
            <a:endParaRPr lang="en-US"/>
          </a:p>
        </p:txBody>
      </p:sp>
      <p:sp>
        <p:nvSpPr>
          <p:cNvPr id="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r>
              <a:rPr lang="en-US" dirty="0"/>
              <a:t>September 4</a:t>
            </a:r>
            <a:r>
              <a:rPr lang="en-US" baseline="30000" dirty="0"/>
              <a:t>th</a:t>
            </a:r>
            <a:r>
              <a:rPr lang="en-US" dirty="0"/>
              <a:t>, 2024</a:t>
            </a:r>
          </a:p>
        </p:txBody>
      </p:sp>
      <p:cxnSp>
        <p:nvCxnSpPr>
          <p:cNvPr id="9" name="Straight Connector 8">
            <a:extLst>
              <a:ext uri="{FF2B5EF4-FFF2-40B4-BE49-F238E27FC236}">
                <a16:creationId xmlns:a16="http://schemas.microsoft.com/office/drawing/2014/main" id="{94DD6CBA-43F1-4D34-8FB0-CC6A04F98512}"/>
              </a:ext>
            </a:extLst>
          </p:cNvPr>
          <p:cNvCxnSpPr/>
          <p:nvPr userDrawn="1"/>
        </p:nvCxnSpPr>
        <p:spPr>
          <a:xfrm>
            <a:off x="0" y="960438"/>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6F205EA2-B21C-490B-9363-2D33101CC5F4}"/>
              </a:ext>
            </a:extLst>
          </p:cNvPr>
          <p:cNvPicPr>
            <a:picLocks noChangeAspect="1"/>
          </p:cNvPicPr>
          <p:nvPr userDrawn="1"/>
        </p:nvPicPr>
        <p:blipFill>
          <a:blip r:embed="rId2"/>
          <a:stretch>
            <a:fillRect/>
          </a:stretch>
        </p:blipFill>
        <p:spPr>
          <a:xfrm>
            <a:off x="21077" y="308769"/>
            <a:ext cx="1524000" cy="609600"/>
          </a:xfrm>
          <a:prstGeom prst="rect">
            <a:avLst/>
          </a:prstGeom>
        </p:spPr>
      </p:pic>
    </p:spTree>
    <p:extLst>
      <p:ext uri="{BB962C8B-B14F-4D97-AF65-F5344CB8AC3E}">
        <p14:creationId xmlns:p14="http://schemas.microsoft.com/office/powerpoint/2010/main" val="2507547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solidFill>
            <a:srgbClr val="3A3A3C"/>
          </a:solidFill>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r>
              <a:rPr lang="en-US" dirty="0"/>
              <a:t>June 5</a:t>
            </a:r>
            <a:r>
              <a:rPr lang="en-US" baseline="30000" dirty="0"/>
              <a:t>th</a:t>
            </a:r>
            <a:r>
              <a:rPr lang="en-US" dirty="0"/>
              <a:t>, 2023</a:t>
            </a:r>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en-US" dirty="0"/>
              <a:t>Monthly Bankruptcy Statistics Source: LCI</a:t>
            </a:r>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E24F6E6A-6E42-4213-A9AB-D61CAB03C0E1}" type="slidenum">
              <a:rPr lang="en-US" smtClean="0"/>
              <a:pPr/>
              <a:t>‹#›</a:t>
            </a:fld>
            <a:endParaRPr lang="en-US"/>
          </a:p>
        </p:txBody>
      </p:sp>
    </p:spTree>
    <p:extLst>
      <p:ext uri="{BB962C8B-B14F-4D97-AF65-F5344CB8AC3E}">
        <p14:creationId xmlns:p14="http://schemas.microsoft.com/office/powerpoint/2010/main" val="58988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r">
              <a:defRPr>
                <a:solidFill>
                  <a:srgbClr val="3A3A3C"/>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June 5</a:t>
            </a:r>
            <a:r>
              <a:rPr lang="en-US" baseline="30000" dirty="0"/>
              <a:t>th</a:t>
            </a:r>
            <a:r>
              <a:rPr lang="en-US" dirty="0"/>
              <a:t>, 2024</a:t>
            </a:r>
          </a:p>
        </p:txBody>
      </p:sp>
      <p:sp>
        <p:nvSpPr>
          <p:cNvPr id="6" name="Footer Placeholder 5"/>
          <p:cNvSpPr>
            <a:spLocks noGrp="1"/>
          </p:cNvSpPr>
          <p:nvPr>
            <p:ph type="ftr" sz="quarter" idx="11"/>
          </p:nvPr>
        </p:nvSpPr>
        <p:spPr/>
        <p:txBody>
          <a:bodyPr/>
          <a:lstStyle/>
          <a:p>
            <a:r>
              <a:rPr lang="en-US" dirty="0"/>
              <a:t>Monthly Bankruptcy Statistics Source: LCI</a:t>
            </a:r>
          </a:p>
        </p:txBody>
      </p:sp>
      <p:sp>
        <p:nvSpPr>
          <p:cNvPr id="7" name="Slide Number Placeholder 6"/>
          <p:cNvSpPr>
            <a:spLocks noGrp="1"/>
          </p:cNvSpPr>
          <p:nvPr>
            <p:ph type="sldNum" sz="quarter" idx="12"/>
          </p:nvPr>
        </p:nvSpPr>
        <p:spPr/>
        <p:txBody>
          <a:bodyPr/>
          <a:lstStyle/>
          <a:p>
            <a:fld id="{E24F6E6A-6E42-4213-A9AB-D61CAB03C0E1}" type="slidenum">
              <a:rPr lang="en-US" smtClean="0"/>
              <a:pPr/>
              <a:t>‹#›</a:t>
            </a:fld>
            <a:endParaRPr lang="en-US"/>
          </a:p>
        </p:txBody>
      </p:sp>
      <p:pic>
        <p:nvPicPr>
          <p:cNvPr id="9" name="Picture 8">
            <a:extLst>
              <a:ext uri="{FF2B5EF4-FFF2-40B4-BE49-F238E27FC236}">
                <a16:creationId xmlns:a16="http://schemas.microsoft.com/office/drawing/2014/main" id="{E10C0B61-25F0-4826-87D7-DD652E178F8A}"/>
              </a:ext>
            </a:extLst>
          </p:cNvPr>
          <p:cNvPicPr>
            <a:picLocks noChangeAspect="1"/>
          </p:cNvPicPr>
          <p:nvPr userDrawn="1"/>
        </p:nvPicPr>
        <p:blipFill>
          <a:blip r:embed="rId2"/>
          <a:stretch>
            <a:fillRect/>
          </a:stretch>
        </p:blipFill>
        <p:spPr>
          <a:xfrm>
            <a:off x="21077" y="308769"/>
            <a:ext cx="1524000" cy="609600"/>
          </a:xfrm>
          <a:prstGeom prst="rect">
            <a:avLst/>
          </a:prstGeom>
        </p:spPr>
      </p:pic>
      <p:cxnSp>
        <p:nvCxnSpPr>
          <p:cNvPr id="10" name="Straight Connector 9">
            <a:extLst>
              <a:ext uri="{FF2B5EF4-FFF2-40B4-BE49-F238E27FC236}">
                <a16:creationId xmlns:a16="http://schemas.microsoft.com/office/drawing/2014/main" id="{21B95F88-8D2E-40C1-8804-D2BE2823D3FA}"/>
              </a:ext>
            </a:extLst>
          </p:cNvPr>
          <p:cNvCxnSpPr/>
          <p:nvPr userDrawn="1"/>
        </p:nvCxnSpPr>
        <p:spPr>
          <a:xfrm>
            <a:off x="0" y="973240"/>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912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r">
              <a:defRPr>
                <a:solidFill>
                  <a:srgbClr val="3A3A3C"/>
                </a:solidFill>
              </a:defRPr>
            </a:lvl1pPr>
          </a:lstStyle>
          <a:p>
            <a:r>
              <a:rPr lang="en-US" dirty="0"/>
              <a:t>Click to edit Master title style</a:t>
            </a:r>
          </a:p>
        </p:txBody>
      </p:sp>
      <p:sp>
        <p:nvSpPr>
          <p:cNvPr id="3" name="Text Placeholder 2"/>
          <p:cNvSpPr>
            <a:spLocks noGrp="1"/>
          </p:cNvSpPr>
          <p:nvPr>
            <p:ph type="body" idx="1"/>
          </p:nvPr>
        </p:nvSpPr>
        <p:spPr>
          <a:xfrm>
            <a:off x="457200" y="1219200"/>
            <a:ext cx="4040188" cy="639762"/>
          </a:xfrm>
          <a:solidFill>
            <a:schemeClr val="bg2">
              <a:alpha val="75000"/>
            </a:schemeClr>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219200"/>
            <a:ext cx="4041775" cy="639762"/>
          </a:xfrm>
          <a:solidFill>
            <a:schemeClr val="bg2">
              <a:alpha val="75000"/>
            </a:schemeClr>
          </a:solidFill>
        </p:spPr>
        <p:txBody>
          <a:bodyPr vert="horz" lIns="91440" tIns="45720" rIns="91440" bIns="45720" rtlCol="0" anchor="b">
            <a:normAutofit/>
          </a:bodyPr>
          <a:lstStyle>
            <a:lvl1pPr>
              <a:defRPr lang="en-US" sz="2400" b="1" smtClean="0"/>
            </a:lvl1pPr>
          </a:lstStyle>
          <a:p>
            <a:pPr marL="0" lvl="0" indent="0">
              <a:buNone/>
            </a:pPr>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September 4</a:t>
            </a:r>
            <a:r>
              <a:rPr lang="en-US" baseline="30000" dirty="0"/>
              <a:t>th</a:t>
            </a:r>
            <a:r>
              <a:rPr lang="en-US" dirty="0"/>
              <a:t>, 2024</a:t>
            </a:r>
          </a:p>
        </p:txBody>
      </p:sp>
      <p:sp>
        <p:nvSpPr>
          <p:cNvPr id="8" name="Footer Placeholder 7"/>
          <p:cNvSpPr>
            <a:spLocks noGrp="1"/>
          </p:cNvSpPr>
          <p:nvPr>
            <p:ph type="ftr" sz="quarter" idx="11"/>
          </p:nvPr>
        </p:nvSpPr>
        <p:spPr/>
        <p:txBody>
          <a:bodyPr/>
          <a:lstStyle/>
          <a:p>
            <a:r>
              <a:rPr lang="en-US" dirty="0"/>
              <a:t>Monthly Bankruptcy Statistics Source: LCI</a:t>
            </a:r>
          </a:p>
        </p:txBody>
      </p:sp>
      <p:sp>
        <p:nvSpPr>
          <p:cNvPr id="9" name="Slide Number Placeholder 8"/>
          <p:cNvSpPr>
            <a:spLocks noGrp="1"/>
          </p:cNvSpPr>
          <p:nvPr>
            <p:ph type="sldNum" sz="quarter" idx="12"/>
          </p:nvPr>
        </p:nvSpPr>
        <p:spPr/>
        <p:txBody>
          <a:bodyPr/>
          <a:lstStyle/>
          <a:p>
            <a:fld id="{E24F6E6A-6E42-4213-A9AB-D61CAB03C0E1}" type="slidenum">
              <a:rPr lang="en-US" smtClean="0"/>
              <a:pPr/>
              <a:t>‹#›</a:t>
            </a:fld>
            <a:endParaRPr lang="en-US"/>
          </a:p>
        </p:txBody>
      </p:sp>
      <p:pic>
        <p:nvPicPr>
          <p:cNvPr id="11" name="Picture 10">
            <a:extLst>
              <a:ext uri="{FF2B5EF4-FFF2-40B4-BE49-F238E27FC236}">
                <a16:creationId xmlns:a16="http://schemas.microsoft.com/office/drawing/2014/main" id="{E6A765B9-3605-492D-9D42-2A772ED820B8}"/>
              </a:ext>
            </a:extLst>
          </p:cNvPr>
          <p:cNvPicPr>
            <a:picLocks noChangeAspect="1"/>
          </p:cNvPicPr>
          <p:nvPr userDrawn="1"/>
        </p:nvPicPr>
        <p:blipFill>
          <a:blip r:embed="rId2"/>
          <a:stretch>
            <a:fillRect/>
          </a:stretch>
        </p:blipFill>
        <p:spPr>
          <a:xfrm>
            <a:off x="21077" y="308769"/>
            <a:ext cx="1524000" cy="609600"/>
          </a:xfrm>
          <a:prstGeom prst="rect">
            <a:avLst/>
          </a:prstGeom>
        </p:spPr>
      </p:pic>
      <p:cxnSp>
        <p:nvCxnSpPr>
          <p:cNvPr id="12" name="Straight Connector 11">
            <a:extLst>
              <a:ext uri="{FF2B5EF4-FFF2-40B4-BE49-F238E27FC236}">
                <a16:creationId xmlns:a16="http://schemas.microsoft.com/office/drawing/2014/main" id="{C0BC231F-56F0-4A89-A267-490A2AB867AB}"/>
              </a:ext>
            </a:extLst>
          </p:cNvPr>
          <p:cNvCxnSpPr/>
          <p:nvPr userDrawn="1"/>
        </p:nvCxnSpPr>
        <p:spPr>
          <a:xfrm>
            <a:off x="0" y="960438"/>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4242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r">
              <a:defRPr>
                <a:solidFill>
                  <a:srgbClr val="3A3A3C"/>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r>
              <a:rPr lang="en-US" dirty="0"/>
              <a:t>September 4</a:t>
            </a:r>
            <a:r>
              <a:rPr lang="en-US" baseline="30000" dirty="0"/>
              <a:t>th</a:t>
            </a:r>
            <a:r>
              <a:rPr lang="en-US" dirty="0"/>
              <a:t>, 2024</a:t>
            </a:r>
          </a:p>
        </p:txBody>
      </p:sp>
      <p:sp>
        <p:nvSpPr>
          <p:cNvPr id="4" name="Footer Placeholder 3"/>
          <p:cNvSpPr>
            <a:spLocks noGrp="1"/>
          </p:cNvSpPr>
          <p:nvPr>
            <p:ph type="ftr" sz="quarter" idx="11"/>
          </p:nvPr>
        </p:nvSpPr>
        <p:spPr/>
        <p:txBody>
          <a:bodyPr/>
          <a:lstStyle/>
          <a:p>
            <a:r>
              <a:rPr lang="en-US" dirty="0"/>
              <a:t>Monthly Bankruptcy Statistics Source: LCI</a:t>
            </a:r>
          </a:p>
        </p:txBody>
      </p:sp>
      <p:sp>
        <p:nvSpPr>
          <p:cNvPr id="5" name="Slide Number Placeholder 4"/>
          <p:cNvSpPr>
            <a:spLocks noGrp="1"/>
          </p:cNvSpPr>
          <p:nvPr>
            <p:ph type="sldNum" sz="quarter" idx="12"/>
          </p:nvPr>
        </p:nvSpPr>
        <p:spPr/>
        <p:txBody>
          <a:bodyPr/>
          <a:lstStyle/>
          <a:p>
            <a:fld id="{E24F6E6A-6E42-4213-A9AB-D61CAB03C0E1}" type="slidenum">
              <a:rPr lang="en-US" smtClean="0"/>
              <a:pPr/>
              <a:t>‹#›</a:t>
            </a:fld>
            <a:endParaRPr lang="en-US"/>
          </a:p>
        </p:txBody>
      </p:sp>
      <p:cxnSp>
        <p:nvCxnSpPr>
          <p:cNvPr id="7" name="Straight Connector 6">
            <a:extLst>
              <a:ext uri="{FF2B5EF4-FFF2-40B4-BE49-F238E27FC236}">
                <a16:creationId xmlns:a16="http://schemas.microsoft.com/office/drawing/2014/main" id="{932D0C67-C076-4440-93B1-FC9208300FD4}"/>
              </a:ext>
            </a:extLst>
          </p:cNvPr>
          <p:cNvCxnSpPr/>
          <p:nvPr userDrawn="1"/>
        </p:nvCxnSpPr>
        <p:spPr>
          <a:xfrm>
            <a:off x="0" y="960438"/>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5C605441-DE59-4052-9206-6A6647F5011D}"/>
              </a:ext>
            </a:extLst>
          </p:cNvPr>
          <p:cNvPicPr>
            <a:picLocks noChangeAspect="1"/>
          </p:cNvPicPr>
          <p:nvPr userDrawn="1"/>
        </p:nvPicPr>
        <p:blipFill>
          <a:blip r:embed="rId2"/>
          <a:stretch>
            <a:fillRect/>
          </a:stretch>
        </p:blipFill>
        <p:spPr>
          <a:xfrm>
            <a:off x="21077" y="308769"/>
            <a:ext cx="1524000" cy="609600"/>
          </a:xfrm>
          <a:prstGeom prst="rect">
            <a:avLst/>
          </a:prstGeom>
        </p:spPr>
      </p:pic>
    </p:spTree>
    <p:extLst>
      <p:ext uri="{BB962C8B-B14F-4D97-AF65-F5344CB8AC3E}">
        <p14:creationId xmlns:p14="http://schemas.microsoft.com/office/powerpoint/2010/main" val="1869473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August 2</a:t>
            </a:r>
            <a:r>
              <a:rPr lang="en-US" baseline="30000" dirty="0"/>
              <a:t>nd</a:t>
            </a:r>
            <a:r>
              <a:rPr lang="en-US" dirty="0"/>
              <a:t> , 2023</a:t>
            </a:r>
          </a:p>
        </p:txBody>
      </p:sp>
      <p:sp>
        <p:nvSpPr>
          <p:cNvPr id="3" name="Footer Placeholder 2"/>
          <p:cNvSpPr>
            <a:spLocks noGrp="1"/>
          </p:cNvSpPr>
          <p:nvPr>
            <p:ph type="ftr" sz="quarter" idx="11"/>
          </p:nvPr>
        </p:nvSpPr>
        <p:spPr/>
        <p:txBody>
          <a:bodyPr/>
          <a:lstStyle/>
          <a:p>
            <a:r>
              <a:rPr lang="en-US" dirty="0"/>
              <a:t>Monthly Bankruptcy Statistics Source: LCI</a:t>
            </a:r>
          </a:p>
        </p:txBody>
      </p:sp>
      <p:sp>
        <p:nvSpPr>
          <p:cNvPr id="4" name="Slide Number Placeholder 3"/>
          <p:cNvSpPr>
            <a:spLocks noGrp="1"/>
          </p:cNvSpPr>
          <p:nvPr>
            <p:ph type="sldNum" sz="quarter" idx="12"/>
          </p:nvPr>
        </p:nvSpPr>
        <p:spPr/>
        <p:txBody>
          <a:bodyPr/>
          <a:lstStyle/>
          <a:p>
            <a:fld id="{E24F6E6A-6E42-4213-A9AB-D61CAB03C0E1}" type="slidenum">
              <a:rPr lang="en-US" smtClean="0"/>
              <a:pPr/>
              <a:t>‹#›</a:t>
            </a:fld>
            <a:endParaRPr lang="en-US"/>
          </a:p>
        </p:txBody>
      </p:sp>
    </p:spTree>
    <p:extLst>
      <p:ext uri="{BB962C8B-B14F-4D97-AF65-F5344CB8AC3E}">
        <p14:creationId xmlns:p14="http://schemas.microsoft.com/office/powerpoint/2010/main" val="3672091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92505"/>
            <a:ext cx="3008313" cy="1162050"/>
          </a:xfrm>
          <a:solidFill>
            <a:srgbClr val="3A3A3C"/>
          </a:solidFill>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August 2</a:t>
            </a:r>
            <a:r>
              <a:rPr lang="en-US" baseline="30000" dirty="0"/>
              <a:t>nd</a:t>
            </a:r>
            <a:r>
              <a:rPr lang="en-US" dirty="0"/>
              <a:t> , 2023</a:t>
            </a:r>
          </a:p>
        </p:txBody>
      </p:sp>
      <p:sp>
        <p:nvSpPr>
          <p:cNvPr id="6" name="Footer Placeholder 5"/>
          <p:cNvSpPr>
            <a:spLocks noGrp="1"/>
          </p:cNvSpPr>
          <p:nvPr>
            <p:ph type="ftr" sz="quarter" idx="11"/>
          </p:nvPr>
        </p:nvSpPr>
        <p:spPr/>
        <p:txBody>
          <a:bodyPr/>
          <a:lstStyle/>
          <a:p>
            <a:r>
              <a:rPr lang="en-US" dirty="0"/>
              <a:t>Monthly Bankruptcy Statistics Source: LCI</a:t>
            </a:r>
          </a:p>
        </p:txBody>
      </p:sp>
      <p:sp>
        <p:nvSpPr>
          <p:cNvPr id="7" name="Slide Number Placeholder 6"/>
          <p:cNvSpPr>
            <a:spLocks noGrp="1"/>
          </p:cNvSpPr>
          <p:nvPr>
            <p:ph type="sldNum" sz="quarter" idx="12"/>
          </p:nvPr>
        </p:nvSpPr>
        <p:spPr/>
        <p:txBody>
          <a:bodyPr/>
          <a:lstStyle/>
          <a:p>
            <a:fld id="{E24F6E6A-6E42-4213-A9AB-D61CAB03C0E1}" type="slidenum">
              <a:rPr lang="en-US" smtClean="0"/>
              <a:pPr/>
              <a:t>‹#›</a:t>
            </a:fld>
            <a:endParaRPr lang="en-US"/>
          </a:p>
        </p:txBody>
      </p:sp>
    </p:spTree>
    <p:extLst>
      <p:ext uri="{BB962C8B-B14F-4D97-AF65-F5344CB8AC3E}">
        <p14:creationId xmlns:p14="http://schemas.microsoft.com/office/powerpoint/2010/main" val="3757896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noFill/>
        </p:spPr>
        <p:txBody>
          <a:bodyPr anchor="b"/>
          <a:lstStyle>
            <a:lvl1pPr algn="r">
              <a:defRPr sz="2000" b="1">
                <a:solidFill>
                  <a:srgbClr val="3A3A3C"/>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August 2</a:t>
            </a:r>
            <a:r>
              <a:rPr lang="en-US" baseline="30000" dirty="0"/>
              <a:t>nd</a:t>
            </a:r>
            <a:r>
              <a:rPr lang="en-US" dirty="0"/>
              <a:t> , 2023</a:t>
            </a:r>
          </a:p>
        </p:txBody>
      </p:sp>
      <p:sp>
        <p:nvSpPr>
          <p:cNvPr id="6" name="Footer Placeholder 5"/>
          <p:cNvSpPr>
            <a:spLocks noGrp="1"/>
          </p:cNvSpPr>
          <p:nvPr>
            <p:ph type="ftr" sz="quarter" idx="11"/>
          </p:nvPr>
        </p:nvSpPr>
        <p:spPr/>
        <p:txBody>
          <a:bodyPr/>
          <a:lstStyle/>
          <a:p>
            <a:r>
              <a:rPr lang="en-US" dirty="0"/>
              <a:t>Monthly Bankruptcy Statistics Source: LCI</a:t>
            </a:r>
          </a:p>
        </p:txBody>
      </p:sp>
      <p:sp>
        <p:nvSpPr>
          <p:cNvPr id="7" name="Slide Number Placeholder 6"/>
          <p:cNvSpPr>
            <a:spLocks noGrp="1"/>
          </p:cNvSpPr>
          <p:nvPr>
            <p:ph type="sldNum" sz="quarter" idx="12"/>
          </p:nvPr>
        </p:nvSpPr>
        <p:spPr/>
        <p:txBody>
          <a:bodyPr/>
          <a:lstStyle/>
          <a:p>
            <a:fld id="{E24F6E6A-6E42-4213-A9AB-D61CAB03C0E1}" type="slidenum">
              <a:rPr lang="en-US" smtClean="0"/>
              <a:pPr/>
              <a:t>‹#›</a:t>
            </a:fld>
            <a:endParaRPr lang="en-US"/>
          </a:p>
        </p:txBody>
      </p:sp>
      <p:pic>
        <p:nvPicPr>
          <p:cNvPr id="9" name="Picture 8">
            <a:extLst>
              <a:ext uri="{FF2B5EF4-FFF2-40B4-BE49-F238E27FC236}">
                <a16:creationId xmlns:a16="http://schemas.microsoft.com/office/drawing/2014/main" id="{D36DD380-AD2E-4D98-B746-E8C18106F462}"/>
              </a:ext>
            </a:extLst>
          </p:cNvPr>
          <p:cNvPicPr>
            <a:picLocks noChangeAspect="1"/>
          </p:cNvPicPr>
          <p:nvPr userDrawn="1"/>
        </p:nvPicPr>
        <p:blipFill>
          <a:blip r:embed="rId2"/>
          <a:stretch>
            <a:fillRect/>
          </a:stretch>
        </p:blipFill>
        <p:spPr>
          <a:xfrm>
            <a:off x="1824714" y="4853579"/>
            <a:ext cx="1151950" cy="460780"/>
          </a:xfrm>
          <a:prstGeom prst="rect">
            <a:avLst/>
          </a:prstGeom>
        </p:spPr>
      </p:pic>
    </p:spTree>
    <p:extLst>
      <p:ext uri="{BB962C8B-B14F-4D97-AF65-F5344CB8AC3E}">
        <p14:creationId xmlns:p14="http://schemas.microsoft.com/office/powerpoint/2010/main" val="506169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74638"/>
            <a:ext cx="9144000" cy="685800"/>
          </a:xfrm>
          <a:prstGeom prst="rect">
            <a:avLst/>
          </a:prstGeom>
          <a:solidFill>
            <a:schemeClr val="tx1"/>
          </a:solid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a:solidFill>
            <a:schemeClr val="bg1">
              <a:lumMod val="95000"/>
            </a:schemeClr>
          </a:solidFill>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r>
              <a:rPr lang="en-US" dirty="0"/>
              <a:t>December 4</a:t>
            </a:r>
            <a:r>
              <a:rPr lang="en-US" baseline="30000" dirty="0"/>
              <a:t>th</a:t>
            </a:r>
            <a:r>
              <a:rPr lang="en-US" dirty="0"/>
              <a:t>, 2024</a:t>
            </a:r>
          </a:p>
        </p:txBody>
      </p:sp>
      <p:sp>
        <p:nvSpPr>
          <p:cNvPr id="5" name="Footer Placeholder 4"/>
          <p:cNvSpPr>
            <a:spLocks noGrp="1"/>
          </p:cNvSpPr>
          <p:nvPr>
            <p:ph type="ftr" sz="quarter" idx="3"/>
          </p:nvPr>
        </p:nvSpPr>
        <p:spPr>
          <a:xfrm>
            <a:off x="2874797" y="6356350"/>
            <a:ext cx="3429000" cy="365125"/>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en-US" sz="800" b="1" dirty="0"/>
              <a:t>Monthly Bankruptcy Statistics Source: LCI</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E24F6E6A-6E42-4213-A9AB-D61CAB03C0E1}" type="slidenum">
              <a:rPr lang="en-US" smtClean="0"/>
              <a:pPr/>
              <a:t>‹#›</a:t>
            </a:fld>
            <a:endParaRPr lang="en-US"/>
          </a:p>
        </p:txBody>
      </p:sp>
    </p:spTree>
    <p:extLst>
      <p:ext uri="{BB962C8B-B14F-4D97-AF65-F5344CB8AC3E}">
        <p14:creationId xmlns:p14="http://schemas.microsoft.com/office/powerpoint/2010/main" val="1453383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p:txStyles>
    <p:titleStyle>
      <a:lvl1pPr algn="ctr" defTabSz="914400" rtl="0" eaLnBrk="1" latinLnBrk="0" hangingPunct="1">
        <a:spcBef>
          <a:spcPct val="0"/>
        </a:spcBef>
        <a:buNone/>
        <a:defRPr sz="4400" kern="1200">
          <a:solidFill>
            <a:schemeClr val="bg1"/>
          </a:solidFill>
          <a:latin typeface="Arial Narrow" panose="020B060602020203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nbkrc.com/"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bsdefaultservices.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0" y="4419599"/>
            <a:ext cx="8987425" cy="2911099"/>
          </a:xfrm>
          <a:prstGeom prst="rect">
            <a:avLst/>
          </a:prstGeom>
          <a:noFill/>
          <a:ln w="28575">
            <a:noFill/>
          </a:ln>
        </p:spPr>
        <p:txBody>
          <a:bodyPr vert="horz" lIns="91440" tIns="45720" rIns="91440" bIns="45720" rtlCol="0" anchor="t">
            <a:normAutofit/>
          </a:bodyPr>
          <a:lstStyle>
            <a:lvl1pPr algn="ctr" defTabSz="914400" rtl="0" eaLnBrk="1" latinLnBrk="0" hangingPunct="1">
              <a:spcBef>
                <a:spcPct val="0"/>
              </a:spcBef>
              <a:buNone/>
              <a:defRPr sz="4400" kern="1200">
                <a:solidFill>
                  <a:schemeClr val="bg1"/>
                </a:solidFill>
                <a:latin typeface="Arial" panose="020B0604020202020204" pitchFamily="34" charset="0"/>
                <a:ea typeface="+mj-ea"/>
                <a:cs typeface="Arial" panose="020B0604020202020204" pitchFamily="34" charset="0"/>
              </a:defRPr>
            </a:lvl1pPr>
          </a:lstStyle>
          <a:p>
            <a:pPr algn="r"/>
            <a:r>
              <a:rPr lang="en-US" sz="3200" dirty="0">
                <a:solidFill>
                  <a:srgbClr val="3A3A3C"/>
                </a:solidFill>
                <a:latin typeface="Arial Narrow" panose="020B0606020202030204" pitchFamily="34" charset="0"/>
              </a:rPr>
              <a:t>BANKRUPTCY STATISTICS</a:t>
            </a:r>
          </a:p>
        </p:txBody>
      </p:sp>
      <p:sp>
        <p:nvSpPr>
          <p:cNvPr id="8" name="Text Placeholder 4"/>
          <p:cNvSpPr txBox="1">
            <a:spLocks/>
          </p:cNvSpPr>
          <p:nvPr/>
        </p:nvSpPr>
        <p:spPr>
          <a:xfrm>
            <a:off x="0" y="4127500"/>
            <a:ext cx="9144000" cy="292100"/>
          </a:xfrm>
          <a:prstGeom prst="rect">
            <a:avLst/>
          </a:prstGeom>
          <a:solidFill>
            <a:srgbClr val="123D60"/>
          </a:soli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1200" dirty="0">
                <a:solidFill>
                  <a:schemeClr val="bg1"/>
                </a:solidFill>
              </a:rPr>
              <a:t> 5</a:t>
            </a:r>
            <a:r>
              <a:rPr lang="en-US" sz="1200" baseline="30000" dirty="0">
                <a:solidFill>
                  <a:schemeClr val="bg1"/>
                </a:solidFill>
              </a:rPr>
              <a:t>th</a:t>
            </a:r>
            <a:r>
              <a:rPr lang="en-US" sz="1200" dirty="0">
                <a:solidFill>
                  <a:schemeClr val="bg1"/>
                </a:solidFill>
              </a:rPr>
              <a:t>  August 2025</a:t>
            </a:r>
          </a:p>
        </p:txBody>
      </p:sp>
      <p:pic>
        <p:nvPicPr>
          <p:cNvPr id="2" name="Picture 1">
            <a:extLst>
              <a:ext uri="{FF2B5EF4-FFF2-40B4-BE49-F238E27FC236}">
                <a16:creationId xmlns:a16="http://schemas.microsoft.com/office/drawing/2014/main" id="{7B7A3BD1-FAEC-4F58-979F-6FCA503E419B}"/>
              </a:ext>
            </a:extLst>
          </p:cNvPr>
          <p:cNvPicPr>
            <a:picLocks noChangeAspect="1"/>
          </p:cNvPicPr>
          <p:nvPr/>
        </p:nvPicPr>
        <p:blipFill>
          <a:blip r:embed="rId3"/>
          <a:stretch>
            <a:fillRect/>
          </a:stretch>
        </p:blipFill>
        <p:spPr>
          <a:xfrm>
            <a:off x="2176" y="4572000"/>
            <a:ext cx="3047973" cy="1219189"/>
          </a:xfrm>
          <a:prstGeom prst="rect">
            <a:avLst/>
          </a:prstGeom>
        </p:spPr>
      </p:pic>
      <p:cxnSp>
        <p:nvCxnSpPr>
          <p:cNvPr id="11" name="Straight Connector 10">
            <a:extLst>
              <a:ext uri="{FF2B5EF4-FFF2-40B4-BE49-F238E27FC236}">
                <a16:creationId xmlns:a16="http://schemas.microsoft.com/office/drawing/2014/main" id="{00D6CCE6-71EC-4682-9AF1-02238577E39C}"/>
              </a:ext>
            </a:extLst>
          </p:cNvPr>
          <p:cNvCxnSpPr>
            <a:cxnSpLocks/>
          </p:cNvCxnSpPr>
          <p:nvPr/>
        </p:nvCxnSpPr>
        <p:spPr>
          <a:xfrm>
            <a:off x="0" y="4419600"/>
            <a:ext cx="9144000" cy="0"/>
          </a:xfrm>
          <a:prstGeom prst="line">
            <a:avLst/>
          </a:prstGeom>
          <a:ln w="19050">
            <a:solidFill>
              <a:srgbClr val="269CCC"/>
            </a:solidFill>
          </a:ln>
        </p:spPr>
        <p:style>
          <a:lnRef idx="1">
            <a:schemeClr val="accent1"/>
          </a:lnRef>
          <a:fillRef idx="0">
            <a:schemeClr val="accent1"/>
          </a:fillRef>
          <a:effectRef idx="0">
            <a:schemeClr val="accent1"/>
          </a:effectRef>
          <a:fontRef idx="minor">
            <a:schemeClr val="tx1"/>
          </a:fontRef>
        </p:style>
      </p:cxnSp>
      <p:pic>
        <p:nvPicPr>
          <p:cNvPr id="9" name="Picture 8" descr="A blue text on a black background&#10;&#10;Description automatically generated">
            <a:extLst>
              <a:ext uri="{FF2B5EF4-FFF2-40B4-BE49-F238E27FC236}">
                <a16:creationId xmlns:a16="http://schemas.microsoft.com/office/drawing/2014/main" id="{217F4C03-C3B9-8C4A-EED3-B40D2332017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0" y="4648200"/>
            <a:ext cx="3047966" cy="1524306"/>
          </a:xfrm>
          <a:prstGeom prst="rect">
            <a:avLst/>
          </a:prstGeom>
        </p:spPr>
      </p:pic>
    </p:spTree>
    <p:extLst>
      <p:ext uri="{BB962C8B-B14F-4D97-AF65-F5344CB8AC3E}">
        <p14:creationId xmlns:p14="http://schemas.microsoft.com/office/powerpoint/2010/main" val="170503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457200" y="1143000"/>
            <a:ext cx="4040188" cy="639762"/>
          </a:xfrm>
          <a:noFill/>
          <a:ln>
            <a:noFill/>
          </a:ln>
        </p:spPr>
        <p:txBody>
          <a:bodyPr anchor="ctr">
            <a:normAutofit/>
          </a:bodyPr>
          <a:lstStyle/>
          <a:p>
            <a:pPr algn="ctr"/>
            <a:r>
              <a:rPr lang="en-US" sz="1600" dirty="0">
                <a:solidFill>
                  <a:srgbClr val="356E8B"/>
                </a:solidFill>
                <a:latin typeface="Arial Narrow" panose="020B0606020202030204" pitchFamily="34" charset="0"/>
              </a:rPr>
              <a:t>NOTICE OF CONFIDENTIALITY</a:t>
            </a:r>
          </a:p>
        </p:txBody>
      </p:sp>
      <p:sp>
        <p:nvSpPr>
          <p:cNvPr id="6" name="Content Placeholder 5"/>
          <p:cNvSpPr>
            <a:spLocks noGrp="1"/>
          </p:cNvSpPr>
          <p:nvPr>
            <p:ph sz="half" idx="2"/>
          </p:nvPr>
        </p:nvSpPr>
        <p:spPr>
          <a:xfrm>
            <a:off x="457200" y="2057400"/>
            <a:ext cx="4040188" cy="1828800"/>
          </a:xfrm>
          <a:noFill/>
        </p:spPr>
        <p:txBody>
          <a:bodyPr anchor="t">
            <a:noAutofit/>
          </a:bodyPr>
          <a:lstStyle/>
          <a:p>
            <a:pPr marL="0" indent="0">
              <a:buNone/>
            </a:pPr>
            <a:r>
              <a:rPr lang="en-US" sz="1050" dirty="0"/>
              <a:t>This presentation is furnished to you solely in your capacity as a customer or friend of National Bankruptcy Services, LLC (NBS).  By accepting this presentation, you acknowledge that the information is confidential and shall not be duplicated, published, or disclosed, in whole or in part, without the prior written permission of National Bankruptcy Solutions, LLC.</a:t>
            </a:r>
          </a:p>
        </p:txBody>
      </p:sp>
      <p:sp>
        <p:nvSpPr>
          <p:cNvPr id="7" name="Text Placeholder 6"/>
          <p:cNvSpPr>
            <a:spLocks noGrp="1"/>
          </p:cNvSpPr>
          <p:nvPr>
            <p:ph type="body" sz="quarter" idx="3"/>
          </p:nvPr>
        </p:nvSpPr>
        <p:spPr>
          <a:xfrm>
            <a:off x="4645025" y="1143000"/>
            <a:ext cx="4041775" cy="639762"/>
          </a:xfrm>
          <a:noFill/>
          <a:ln>
            <a:noFill/>
          </a:ln>
        </p:spPr>
        <p:txBody>
          <a:bodyPr vert="horz" lIns="91440" tIns="45720" rIns="91440" bIns="45720" rtlCol="0" anchor="ctr">
            <a:normAutofit/>
          </a:bodyPr>
          <a:lstStyle/>
          <a:p>
            <a:pPr marL="0" indent="0" algn="ctr">
              <a:buNone/>
            </a:pPr>
            <a:r>
              <a:rPr lang="en-US" sz="1600" dirty="0">
                <a:solidFill>
                  <a:srgbClr val="356E8B"/>
                </a:solidFill>
                <a:latin typeface="Arial Narrow" panose="020B0606020202030204" pitchFamily="34" charset="0"/>
              </a:rPr>
              <a:t>NOTES AND DEFINITIONS</a:t>
            </a:r>
          </a:p>
        </p:txBody>
      </p:sp>
      <p:sp>
        <p:nvSpPr>
          <p:cNvPr id="8" name="Content Placeholder 7"/>
          <p:cNvSpPr>
            <a:spLocks noGrp="1"/>
          </p:cNvSpPr>
          <p:nvPr>
            <p:ph sz="quarter" idx="4"/>
          </p:nvPr>
        </p:nvSpPr>
        <p:spPr>
          <a:xfrm>
            <a:off x="4645025" y="2057400"/>
            <a:ext cx="4041775" cy="4038600"/>
          </a:xfrm>
          <a:noFill/>
        </p:spPr>
        <p:txBody>
          <a:bodyPr>
            <a:normAutofit/>
          </a:bodyPr>
          <a:lstStyle/>
          <a:p>
            <a:pPr marL="0" lvl="0" indent="0">
              <a:buNone/>
            </a:pPr>
            <a:r>
              <a:rPr lang="en-US" sz="1050" dirty="0">
                <a:solidFill>
                  <a:prstClr val="black">
                    <a:lumMod val="65000"/>
                    <a:lumOff val="35000"/>
                  </a:prstClr>
                </a:solidFill>
              </a:rPr>
              <a:t>Please note that this presentation includes monthly filings from all U.S. states and territories. For more detailed insights, this data is also available by state and district in other reports.</a:t>
            </a:r>
            <a:r>
              <a:rPr lang="en-US" sz="1050" dirty="0">
                <a:effectLst/>
                <a:ea typeface="Times New Roman" panose="02020603050405020304" pitchFamily="18" charset="0"/>
              </a:rPr>
              <a:t>.</a:t>
            </a:r>
            <a:endParaRPr lang="en-US" sz="1050" dirty="0">
              <a:solidFill>
                <a:prstClr val="black">
                  <a:lumMod val="65000"/>
                  <a:lumOff val="35000"/>
                </a:prstClr>
              </a:solidFill>
            </a:endParaRPr>
          </a:p>
          <a:p>
            <a:pPr marL="0" lvl="0" indent="0">
              <a:buNone/>
            </a:pPr>
            <a:endParaRPr lang="en-US" sz="1050" dirty="0">
              <a:solidFill>
                <a:prstClr val="black">
                  <a:lumMod val="65000"/>
                  <a:lumOff val="35000"/>
                </a:prstClr>
              </a:solidFill>
            </a:endParaRPr>
          </a:p>
          <a:p>
            <a:pPr marL="0" lvl="0" indent="0">
              <a:buNone/>
            </a:pPr>
            <a:r>
              <a:rPr lang="en-US" sz="1050" dirty="0">
                <a:solidFill>
                  <a:prstClr val="black">
                    <a:lumMod val="65000"/>
                    <a:lumOff val="35000"/>
                  </a:prstClr>
                </a:solidFill>
              </a:rPr>
              <a:t>The new filings are reported based on the Filing date.</a:t>
            </a:r>
          </a:p>
          <a:p>
            <a:pPr marL="0" lvl="0" indent="0" algn="just">
              <a:buNone/>
            </a:pPr>
            <a:endParaRPr lang="en-US" sz="1050" dirty="0">
              <a:solidFill>
                <a:prstClr val="black">
                  <a:lumMod val="65000"/>
                  <a:lumOff val="35000"/>
                </a:prstClr>
              </a:solidFill>
            </a:endParaRPr>
          </a:p>
          <a:p>
            <a:pPr marL="0" lvl="0" indent="0" algn="just">
              <a:buNone/>
            </a:pPr>
            <a:r>
              <a:rPr lang="en-US" sz="1050" dirty="0">
                <a:solidFill>
                  <a:prstClr val="black">
                    <a:lumMod val="65000"/>
                    <a:lumOff val="35000"/>
                  </a:prstClr>
                </a:solidFill>
              </a:rPr>
              <a:t>Regions, on Page 6, are defined as:</a:t>
            </a:r>
          </a:p>
          <a:p>
            <a:pPr marL="461963" lvl="1" indent="-231775" algn="just">
              <a:buFont typeface="Wingdings" panose="05000000000000000000" pitchFamily="2" charset="2"/>
              <a:buChar char="§"/>
            </a:pPr>
            <a:r>
              <a:rPr lang="en-US" sz="1050" dirty="0">
                <a:solidFill>
                  <a:prstClr val="black">
                    <a:lumMod val="65000"/>
                    <a:lumOff val="35000"/>
                  </a:prstClr>
                </a:solidFill>
              </a:rPr>
              <a:t>Mountain: AZ, CO, ID, MT, NM, UT, WY. </a:t>
            </a:r>
          </a:p>
          <a:p>
            <a:pPr marL="461963" lvl="1" indent="-231775" algn="just">
              <a:buFont typeface="Wingdings" panose="05000000000000000000" pitchFamily="2" charset="2"/>
              <a:buChar char="§"/>
            </a:pPr>
            <a:r>
              <a:rPr lang="en-US" sz="1050" dirty="0">
                <a:solidFill>
                  <a:prstClr val="black">
                    <a:lumMod val="65000"/>
                    <a:lumOff val="35000"/>
                  </a:prstClr>
                </a:solidFill>
              </a:rPr>
              <a:t>North Central (East): IL, IN, MI, OH, WI, </a:t>
            </a:r>
          </a:p>
          <a:p>
            <a:pPr marL="461963" lvl="1" indent="-231775" algn="just">
              <a:buFont typeface="Wingdings" panose="05000000000000000000" pitchFamily="2" charset="2"/>
              <a:buChar char="§"/>
            </a:pPr>
            <a:r>
              <a:rPr lang="en-US" sz="1050" dirty="0">
                <a:solidFill>
                  <a:prstClr val="black">
                    <a:lumMod val="65000"/>
                    <a:lumOff val="35000"/>
                  </a:prstClr>
                </a:solidFill>
              </a:rPr>
              <a:t>North Central (West): IA, KS, MN, MO, ND, NE, SD.</a:t>
            </a:r>
          </a:p>
          <a:p>
            <a:pPr marL="461963" lvl="1" indent="-231775" algn="just">
              <a:buFont typeface="Wingdings" panose="05000000000000000000" pitchFamily="2" charset="2"/>
              <a:buChar char="§"/>
            </a:pPr>
            <a:r>
              <a:rPr lang="en-US" sz="1050" dirty="0">
                <a:solidFill>
                  <a:prstClr val="black">
                    <a:lumMod val="65000"/>
                    <a:lumOff val="35000"/>
                  </a:prstClr>
                </a:solidFill>
              </a:rPr>
              <a:t>Northeast: CT, DE, MA, ME, NH, NJ, NY, PA, RI, VT.</a:t>
            </a:r>
          </a:p>
          <a:p>
            <a:pPr marL="461963" lvl="1" indent="-231775" algn="just">
              <a:buFont typeface="Wingdings" panose="05000000000000000000" pitchFamily="2" charset="2"/>
              <a:buChar char="§"/>
            </a:pPr>
            <a:r>
              <a:rPr lang="en-US" sz="1050" dirty="0">
                <a:solidFill>
                  <a:prstClr val="black">
                    <a:lumMod val="65000"/>
                    <a:lumOff val="35000"/>
                  </a:prstClr>
                </a:solidFill>
              </a:rPr>
              <a:t>Pacific: AK, CA, HI, NV, OR, WA.</a:t>
            </a:r>
          </a:p>
          <a:p>
            <a:pPr marL="461963" lvl="1" indent="-231775" algn="just">
              <a:buFont typeface="Wingdings" panose="05000000000000000000" pitchFamily="2" charset="2"/>
              <a:buChar char="§"/>
            </a:pPr>
            <a:r>
              <a:rPr lang="en-US" sz="1050" dirty="0">
                <a:solidFill>
                  <a:prstClr val="black">
                    <a:lumMod val="65000"/>
                    <a:lumOff val="35000"/>
                  </a:prstClr>
                </a:solidFill>
              </a:rPr>
              <a:t>South (East): DC, FL, GA, KY, MD, NC, SC, TN, VA, WV.</a:t>
            </a:r>
          </a:p>
          <a:p>
            <a:pPr marL="461963" lvl="1" indent="-231775" algn="just">
              <a:buFont typeface="Wingdings" panose="05000000000000000000" pitchFamily="2" charset="2"/>
              <a:buChar char="§"/>
            </a:pPr>
            <a:r>
              <a:rPr lang="en-US" sz="1050" dirty="0">
                <a:solidFill>
                  <a:prstClr val="black">
                    <a:lumMod val="65000"/>
                    <a:lumOff val="35000"/>
                  </a:prstClr>
                </a:solidFill>
              </a:rPr>
              <a:t>South (West): AL, AR, LA, MS, OK, TX, VI.</a:t>
            </a:r>
          </a:p>
          <a:p>
            <a:pPr marL="0" indent="0" algn="just">
              <a:buNone/>
            </a:pPr>
            <a:endParaRPr lang="en-US" sz="1050" dirty="0"/>
          </a:p>
          <a:p>
            <a:pPr marL="0" indent="0" algn="just">
              <a:buNone/>
            </a:pPr>
            <a:endParaRPr lang="en-US" sz="1050" dirty="0"/>
          </a:p>
          <a:p>
            <a:pPr marL="0" indent="0" algn="just">
              <a:buNone/>
            </a:pPr>
            <a:endParaRPr lang="en-US" sz="1050" dirty="0"/>
          </a:p>
        </p:txBody>
      </p:sp>
      <p:sp>
        <p:nvSpPr>
          <p:cNvPr id="12" name="Content Placeholder 5"/>
          <p:cNvSpPr txBox="1">
            <a:spLocks/>
          </p:cNvSpPr>
          <p:nvPr/>
        </p:nvSpPr>
        <p:spPr>
          <a:xfrm>
            <a:off x="455612" y="4800600"/>
            <a:ext cx="4040188" cy="1295400"/>
          </a:xfrm>
          <a:prstGeom prst="rect">
            <a:avLst/>
          </a:prstGeom>
          <a:noFill/>
        </p:spPr>
        <p:txBody>
          <a:bodyPr vert="horz" lIns="91440" tIns="45720" rIns="91440" bIns="45720" rtlCol="0" anchor="t">
            <a:normAutofit/>
          </a:bodyPr>
          <a:lstStyle/>
          <a:p>
            <a:r>
              <a:rPr lang="en-US" sz="1050" dirty="0">
                <a:solidFill>
                  <a:schemeClr val="tx1">
                    <a:lumMod val="65000"/>
                    <a:lumOff val="35000"/>
                  </a:schemeClr>
                </a:solidFill>
                <a:latin typeface="Arial" panose="020B0604020202020204" pitchFamily="34" charset="0"/>
                <a:cs typeface="Arial" panose="020B0604020202020204" pitchFamily="34" charset="0"/>
              </a:rPr>
              <a:t>For more information on new bankruptcy filings and statistics, including weekly reporting, please visit </a:t>
            </a:r>
            <a:r>
              <a:rPr lang="en-US" sz="1050" dirty="0">
                <a:solidFill>
                  <a:schemeClr val="tx1">
                    <a:lumMod val="65000"/>
                    <a:lumOff val="35000"/>
                  </a:schemeClr>
                </a:solidFill>
                <a:latin typeface="Arial" panose="020B0604020202020204" pitchFamily="34" charset="0"/>
                <a:cs typeface="Arial" panose="020B0604020202020204" pitchFamily="34" charset="0"/>
                <a:hlinkClick r:id="rId3"/>
              </a:rPr>
              <a:t>www.nbkrc.com</a:t>
            </a:r>
            <a:r>
              <a:rPr lang="en-US" sz="1050" dirty="0">
                <a:solidFill>
                  <a:schemeClr val="tx1">
                    <a:lumMod val="65000"/>
                    <a:lumOff val="35000"/>
                  </a:schemeClr>
                </a:solidFill>
                <a:latin typeface="Arial" panose="020B0604020202020204" pitchFamily="34" charset="0"/>
                <a:cs typeface="Arial" panose="020B0604020202020204" pitchFamily="34" charset="0"/>
              </a:rPr>
              <a:t>.</a:t>
            </a:r>
          </a:p>
          <a:p>
            <a:pPr algn="just"/>
            <a:endParaRPr lang="en-US" sz="1050" dirty="0">
              <a:latin typeface="Arial" panose="020B0604020202020204" pitchFamily="34" charset="0"/>
              <a:cs typeface="Arial" panose="020B0604020202020204" pitchFamily="34" charset="0"/>
            </a:endParaRPr>
          </a:p>
        </p:txBody>
      </p:sp>
      <p:sp>
        <p:nvSpPr>
          <p:cNvPr id="13" name="Text Placeholder 6"/>
          <p:cNvSpPr txBox="1">
            <a:spLocks/>
          </p:cNvSpPr>
          <p:nvPr/>
        </p:nvSpPr>
        <p:spPr>
          <a:xfrm>
            <a:off x="457200" y="4008438"/>
            <a:ext cx="4041775" cy="639762"/>
          </a:xfrm>
          <a:prstGeom prst="rect">
            <a:avLst/>
          </a:prstGeom>
          <a:noFill/>
          <a:ln>
            <a:noFill/>
          </a:ln>
        </p:spPr>
        <p:txBody>
          <a:bodyPr vert="horz" lIns="91440" tIns="45720" rIns="91440" bIns="45720" rtlCol="0" anchor="ctr">
            <a:normAutofit/>
          </a:bodyPr>
          <a:lstStyle>
            <a:lvl1pPr indent="0" algn="ctr">
              <a:spcBef>
                <a:spcPct val="20000"/>
              </a:spcBef>
              <a:buFont typeface="Arial" panose="020B0604020202020204" pitchFamily="34" charset="0"/>
              <a:buNone/>
              <a:defRPr lang="en-US" sz="1600" b="1" smtClean="0">
                <a:solidFill>
                  <a:srgbClr val="356E8B"/>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lumMod val="65000"/>
                    <a:lumOff val="35000"/>
                  </a:schemeClr>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lumMod val="65000"/>
                    <a:lumOff val="35000"/>
                  </a:schemeClr>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lumMod val="65000"/>
                    <a:lumOff val="35000"/>
                  </a:schemeClr>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lumMod val="65000"/>
                    <a:lumOff val="35000"/>
                  </a:schemeClr>
                </a:solidFill>
                <a:latin typeface="Arial" panose="020B0604020202020204" pitchFamily="34" charset="0"/>
                <a:cs typeface="Arial" panose="020B0604020202020204" pitchFamily="34" charset="0"/>
              </a:defRPr>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dirty="0"/>
              <a:t>ADDITIONAL INFORMATION</a:t>
            </a:r>
          </a:p>
        </p:txBody>
      </p:sp>
      <p:sp>
        <p:nvSpPr>
          <p:cNvPr id="3" name="Title 2">
            <a:extLst>
              <a:ext uri="{FF2B5EF4-FFF2-40B4-BE49-F238E27FC236}">
                <a16:creationId xmlns:a16="http://schemas.microsoft.com/office/drawing/2014/main" id="{96665CFF-8F23-4CAC-A88D-BCF7AEDF7A7A}"/>
              </a:ext>
            </a:extLst>
          </p:cNvPr>
          <p:cNvSpPr>
            <a:spLocks noGrp="1"/>
          </p:cNvSpPr>
          <p:nvPr>
            <p:ph type="title"/>
          </p:nvPr>
        </p:nvSpPr>
        <p:spPr/>
        <p:txBody>
          <a:bodyPr>
            <a:normAutofit/>
          </a:bodyPr>
          <a:lstStyle/>
          <a:p>
            <a:r>
              <a:rPr lang="en-US" sz="2000" dirty="0"/>
              <a:t>Monthly Bankruptcy Statistics Update</a:t>
            </a:r>
          </a:p>
        </p:txBody>
      </p:sp>
      <p:cxnSp>
        <p:nvCxnSpPr>
          <p:cNvPr id="15" name="Straight Connector 14">
            <a:extLst>
              <a:ext uri="{FF2B5EF4-FFF2-40B4-BE49-F238E27FC236}">
                <a16:creationId xmlns:a16="http://schemas.microsoft.com/office/drawing/2014/main" id="{2AE357F9-2E86-4C1E-9AC2-4BD56D7E4780}"/>
              </a:ext>
            </a:extLst>
          </p:cNvPr>
          <p:cNvCxnSpPr>
            <a:cxnSpLocks/>
          </p:cNvCxnSpPr>
          <p:nvPr/>
        </p:nvCxnSpPr>
        <p:spPr>
          <a:xfrm>
            <a:off x="2231571" y="1676400"/>
            <a:ext cx="455612" cy="0"/>
          </a:xfrm>
          <a:prstGeom prst="line">
            <a:avLst/>
          </a:prstGeom>
          <a:ln w="19050">
            <a:solidFill>
              <a:srgbClr val="FA364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1B3524A-4381-4656-90BF-F7680BB5CCBB}"/>
              </a:ext>
            </a:extLst>
          </p:cNvPr>
          <p:cNvCxnSpPr>
            <a:cxnSpLocks/>
          </p:cNvCxnSpPr>
          <p:nvPr/>
        </p:nvCxnSpPr>
        <p:spPr>
          <a:xfrm>
            <a:off x="6477000" y="1676400"/>
            <a:ext cx="455612" cy="0"/>
          </a:xfrm>
          <a:prstGeom prst="line">
            <a:avLst/>
          </a:prstGeom>
          <a:ln w="19050">
            <a:solidFill>
              <a:srgbClr val="FA364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A73D4EF-5AF6-47B4-B0F8-91D5833288B1}"/>
              </a:ext>
            </a:extLst>
          </p:cNvPr>
          <p:cNvCxnSpPr>
            <a:cxnSpLocks/>
          </p:cNvCxnSpPr>
          <p:nvPr/>
        </p:nvCxnSpPr>
        <p:spPr>
          <a:xfrm>
            <a:off x="2247900" y="4572000"/>
            <a:ext cx="455612" cy="0"/>
          </a:xfrm>
          <a:prstGeom prst="line">
            <a:avLst/>
          </a:prstGeom>
          <a:ln w="19050">
            <a:solidFill>
              <a:srgbClr val="FA3640"/>
            </a:solidFill>
          </a:ln>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1D656750-C99B-4892-BA59-4EEEF4310CEC}"/>
              </a:ext>
            </a:extLst>
          </p:cNvPr>
          <p:cNvSpPr>
            <a:spLocks noGrp="1"/>
          </p:cNvSpPr>
          <p:nvPr>
            <p:ph type="ftr" sz="quarter" idx="11"/>
          </p:nvPr>
        </p:nvSpPr>
        <p:spPr/>
        <p:txBody>
          <a:bodyPr/>
          <a:lstStyle/>
          <a:p>
            <a:r>
              <a:rPr lang="en-US" b="1" dirty="0"/>
              <a:t>Monthly Bankruptcy Statistics Source: G2 Risk Solutions</a:t>
            </a:r>
          </a:p>
        </p:txBody>
      </p:sp>
      <p:sp>
        <p:nvSpPr>
          <p:cNvPr id="9" name="Date Placeholder 8">
            <a:extLst>
              <a:ext uri="{FF2B5EF4-FFF2-40B4-BE49-F238E27FC236}">
                <a16:creationId xmlns:a16="http://schemas.microsoft.com/office/drawing/2014/main" id="{2CFB15D9-995F-47F2-B376-73572FDD1DD7}"/>
              </a:ext>
            </a:extLst>
          </p:cNvPr>
          <p:cNvSpPr>
            <a:spLocks noGrp="1"/>
          </p:cNvSpPr>
          <p:nvPr>
            <p:ph type="dt" sz="half" idx="10"/>
          </p:nvPr>
        </p:nvSpPr>
        <p:spPr/>
        <p:txBody>
          <a:bodyPr/>
          <a:lstStyle/>
          <a:p>
            <a:r>
              <a:rPr lang="en-US" dirty="0"/>
              <a:t>August 5</a:t>
            </a:r>
            <a:r>
              <a:rPr lang="en-US" baseline="30000" dirty="0"/>
              <a:t>th</a:t>
            </a:r>
            <a:r>
              <a:rPr lang="en-US" dirty="0"/>
              <a:t> , 2025</a:t>
            </a:r>
          </a:p>
        </p:txBody>
      </p:sp>
    </p:spTree>
    <p:extLst>
      <p:ext uri="{BB962C8B-B14F-4D97-AF65-F5344CB8AC3E}">
        <p14:creationId xmlns:p14="http://schemas.microsoft.com/office/powerpoint/2010/main" val="3793369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1904830883"/>
              </p:ext>
            </p:extLst>
          </p:nvPr>
        </p:nvGraphicFramePr>
        <p:xfrm>
          <a:off x="190500" y="1212669"/>
          <a:ext cx="8763000" cy="49487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172024306"/>
              </p:ext>
            </p:extLst>
          </p:nvPr>
        </p:nvGraphicFramePr>
        <p:xfrm>
          <a:off x="6553200" y="1409436"/>
          <a:ext cx="1447799" cy="426720"/>
        </p:xfrm>
        <a:graphic>
          <a:graphicData uri="http://schemas.openxmlformats.org/drawingml/2006/table">
            <a:tbl>
              <a:tblPr firstRow="1" bandRow="1">
                <a:tableStyleId>{8FD4443E-F989-4FC4-A0C8-D5A2AF1F390B}</a:tableStyleId>
              </a:tblPr>
              <a:tblGrid>
                <a:gridCol w="1447799">
                  <a:extLst>
                    <a:ext uri="{9D8B030D-6E8A-4147-A177-3AD203B41FA5}">
                      <a16:colId xmlns:a16="http://schemas.microsoft.com/office/drawing/2014/main" val="20000"/>
                    </a:ext>
                  </a:extLst>
                </a:gridCol>
              </a:tblGrid>
              <a:tr h="176345">
                <a:tc>
                  <a:txBody>
                    <a:bodyPr/>
                    <a:lstStyle/>
                    <a:p>
                      <a:pPr algn="ctr"/>
                      <a:r>
                        <a:rPr lang="en-US" sz="800" baseline="0" dirty="0">
                          <a:latin typeface="Arial" panose="020B0604020202020204" pitchFamily="34" charset="0"/>
                          <a:cs typeface="Arial" panose="020B0604020202020204" pitchFamily="34" charset="0"/>
                        </a:rPr>
                        <a:t>July 2025</a:t>
                      </a:r>
                      <a:endParaRPr lang="en-US" sz="800" dirty="0">
                        <a:latin typeface="Arial" panose="020B0604020202020204" pitchFamily="34" charset="0"/>
                        <a:cs typeface="Arial" panose="020B0604020202020204" pitchFamily="34" charset="0"/>
                      </a:endParaRPr>
                    </a:p>
                  </a:txBody>
                  <a:tcPr anchor="ctr">
                    <a:lnL>
                      <a:noFill/>
                    </a:lnL>
                    <a:lnR>
                      <a:noFill/>
                    </a:lnR>
                    <a:lnT>
                      <a:noFill/>
                    </a:lnT>
                    <a:lnB w="25400" cmpd="sng">
                      <a:noFill/>
                    </a:lnB>
                    <a:lnTlToBr w="12700" cmpd="sng">
                      <a:noFill/>
                      <a:prstDash val="solid"/>
                    </a:lnTlToBr>
                    <a:lnBlToTr w="12700" cmpd="sng">
                      <a:noFill/>
                      <a:prstDash val="solid"/>
                    </a:lnBlToTr>
                    <a:solidFill>
                      <a:srgbClr val="123D60"/>
                    </a:solidFill>
                  </a:tcPr>
                </a:tc>
                <a:extLst>
                  <a:ext uri="{0D108BD9-81ED-4DB2-BD59-A6C34878D82A}">
                    <a16:rowId xmlns:a16="http://schemas.microsoft.com/office/drawing/2014/main" val="10000"/>
                  </a:ext>
                </a:extLst>
              </a:tr>
              <a:tr h="1763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48,287 Filings</a:t>
                      </a:r>
                    </a:p>
                  </a:txBody>
                  <a:tcPr anchor="ctr">
                    <a:lnL>
                      <a:noFill/>
                    </a:lnL>
                    <a:lnR>
                      <a:noFill/>
                    </a:lnR>
                    <a:lnT w="25400" cmpd="sng">
                      <a:noFill/>
                    </a:lnT>
                    <a:lnB>
                      <a:noFill/>
                    </a:lnB>
                    <a:lnTlToBr w="12700" cmpd="sng">
                      <a:noFill/>
                      <a:prstDash val="solid"/>
                    </a:lnTlToBr>
                    <a:lnBlToTr w="12700" cmpd="sng">
                      <a:noFill/>
                      <a:prstDash val="solid"/>
                    </a:lnBlToTr>
                    <a:solidFill>
                      <a:srgbClr val="269CCC"/>
                    </a:solidFill>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256415333"/>
              </p:ext>
            </p:extLst>
          </p:nvPr>
        </p:nvGraphicFramePr>
        <p:xfrm>
          <a:off x="914400" y="1447800"/>
          <a:ext cx="2343150" cy="853440"/>
        </p:xfrm>
        <a:graphic>
          <a:graphicData uri="http://schemas.openxmlformats.org/drawingml/2006/table">
            <a:tbl>
              <a:tblPr firstRow="1" bandRow="1">
                <a:tableStyleId>{8FD4443E-F989-4FC4-A0C8-D5A2AF1F390B}</a:tableStyleId>
              </a:tblPr>
              <a:tblGrid>
                <a:gridCol w="1171575">
                  <a:extLst>
                    <a:ext uri="{9D8B030D-6E8A-4147-A177-3AD203B41FA5}">
                      <a16:colId xmlns:a16="http://schemas.microsoft.com/office/drawing/2014/main" val="20000"/>
                    </a:ext>
                  </a:extLst>
                </a:gridCol>
                <a:gridCol w="1171575">
                  <a:extLst>
                    <a:ext uri="{9D8B030D-6E8A-4147-A177-3AD203B41FA5}">
                      <a16:colId xmlns:a16="http://schemas.microsoft.com/office/drawing/2014/main" val="20001"/>
                    </a:ext>
                  </a:extLst>
                </a:gridCol>
              </a:tblGrid>
              <a:tr h="209550">
                <a:tc>
                  <a:txBody>
                    <a:bodyPr/>
                    <a:lstStyle/>
                    <a:p>
                      <a:pPr algn="ctr"/>
                      <a:r>
                        <a:rPr lang="en-US" sz="800" dirty="0">
                          <a:latin typeface="Arial" panose="020B0604020202020204" pitchFamily="34" charset="0"/>
                          <a:cs typeface="Arial" panose="020B0604020202020204" pitchFamily="34" charset="0"/>
                        </a:rPr>
                        <a:t>Year-To-Date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23D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baseline="0" dirty="0">
                          <a:latin typeface="Arial" panose="020B0604020202020204" pitchFamily="34" charset="0"/>
                          <a:cs typeface="Arial" panose="020B0604020202020204" pitchFamily="34" charset="0"/>
                        </a:rPr>
                        <a:t>Filings</a:t>
                      </a:r>
                      <a:endParaRPr lang="en-US" sz="8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23D60"/>
                    </a:solidFill>
                  </a:tcPr>
                </a:tc>
                <a:extLst>
                  <a:ext uri="{0D108BD9-81ED-4DB2-BD59-A6C34878D82A}">
                    <a16:rowId xmlns:a16="http://schemas.microsoft.com/office/drawing/2014/main" val="10000"/>
                  </a:ext>
                </a:extLst>
              </a:tr>
              <a:tr h="209550">
                <a:tc>
                  <a:txBody>
                    <a:bodyPr/>
                    <a:lstStyle/>
                    <a:p>
                      <a:pPr marL="171450" indent="-171450" algn="ctr">
                        <a:buFont typeface="Wingdings" panose="05000000000000000000" pitchFamily="2" charset="2"/>
                        <a:buChar char="Ø"/>
                      </a:pPr>
                      <a:r>
                        <a:rPr lang="en-US" sz="800" dirty="0">
                          <a:latin typeface="Arial" panose="020B0604020202020204" pitchFamily="34" charset="0"/>
                          <a:cs typeface="Arial" panose="020B0604020202020204" pitchFamily="34" charset="0"/>
                        </a:rPr>
                        <a:t>7/31/2024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tc>
                  <a:txBody>
                    <a:bodyPr/>
                    <a:lstStyle/>
                    <a:p>
                      <a:pPr algn="ctr"/>
                      <a:r>
                        <a:rPr lang="en-US" sz="800" dirty="0">
                          <a:latin typeface="Arial" panose="020B0604020202020204" pitchFamily="34" charset="0"/>
                          <a:cs typeface="Arial" panose="020B0604020202020204" pitchFamily="34" charset="0"/>
                        </a:rPr>
                        <a:t>287,789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extLst>
                  <a:ext uri="{0D108BD9-81ED-4DB2-BD59-A6C34878D82A}">
                    <a16:rowId xmlns:a16="http://schemas.microsoft.com/office/drawing/2014/main" val="10001"/>
                  </a:ext>
                </a:extLst>
              </a:tr>
              <a:tr h="209550">
                <a:tc>
                  <a:txBody>
                    <a:bodyPr/>
                    <a:lstStyle/>
                    <a:p>
                      <a:pPr marL="171450" indent="-171450" algn="ctr">
                        <a:buFont typeface="Wingdings" panose="05000000000000000000" pitchFamily="2" charset="2"/>
                        <a:buChar char="Ø"/>
                      </a:pPr>
                      <a:r>
                        <a:rPr lang="en-US" sz="800" dirty="0">
                          <a:solidFill>
                            <a:srgbClr val="3A3A3C"/>
                          </a:solidFill>
                          <a:latin typeface="Arial" panose="020B0604020202020204" pitchFamily="34" charset="0"/>
                          <a:cs typeface="Arial" panose="020B0604020202020204" pitchFamily="34" charset="0"/>
                        </a:rPr>
                        <a:t>7/31/2025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rgbClr val="3A3A3C"/>
                          </a:solidFill>
                          <a:latin typeface="Arial" panose="020B0604020202020204" pitchFamily="34" charset="0"/>
                          <a:cs typeface="Arial" panose="020B0604020202020204" pitchFamily="34" charset="0"/>
                        </a:rPr>
                        <a:t>318,185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09550">
                <a:tc gridSpan="2">
                  <a:txBody>
                    <a:bodyPr/>
                    <a:lstStyle/>
                    <a:p>
                      <a:pPr algn="ctr"/>
                      <a:r>
                        <a:rPr lang="en-US" sz="800" dirty="0">
                          <a:latin typeface="Arial" panose="020B0604020202020204" pitchFamily="34" charset="0"/>
                          <a:cs typeface="Arial" panose="020B0604020202020204" pitchFamily="34" charset="0"/>
                        </a:rPr>
                        <a:t>10.56% YTD Annual Growth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tc hMerge="1">
                  <a:txBody>
                    <a:bodyPr/>
                    <a:lstStyle/>
                    <a:p>
                      <a:endParaRPr lang="en-US" sz="800" dirty="0"/>
                    </a:p>
                  </a:txBody>
                  <a:tcPr/>
                </a:tc>
                <a:extLst>
                  <a:ext uri="{0D108BD9-81ED-4DB2-BD59-A6C34878D82A}">
                    <a16:rowId xmlns:a16="http://schemas.microsoft.com/office/drawing/2014/main" val="10003"/>
                  </a:ext>
                </a:extLst>
              </a:tr>
            </a:tbl>
          </a:graphicData>
        </a:graphic>
      </p:graphicFrame>
      <p:sp>
        <p:nvSpPr>
          <p:cNvPr id="3" name="Title 2">
            <a:extLst>
              <a:ext uri="{FF2B5EF4-FFF2-40B4-BE49-F238E27FC236}">
                <a16:creationId xmlns:a16="http://schemas.microsoft.com/office/drawing/2014/main" id="{241E3BF7-6845-4F29-AE7F-A82C9154BE33}"/>
              </a:ext>
            </a:extLst>
          </p:cNvPr>
          <p:cNvSpPr>
            <a:spLocks noGrp="1"/>
          </p:cNvSpPr>
          <p:nvPr>
            <p:ph type="title"/>
          </p:nvPr>
        </p:nvSpPr>
        <p:spPr/>
        <p:txBody>
          <a:bodyPr>
            <a:normAutofit/>
          </a:bodyPr>
          <a:lstStyle/>
          <a:p>
            <a:r>
              <a:rPr lang="en-US" sz="2000" dirty="0"/>
              <a:t>Bankruptcy Filings By Month</a:t>
            </a:r>
          </a:p>
        </p:txBody>
      </p:sp>
      <p:sp>
        <p:nvSpPr>
          <p:cNvPr id="2" name="Footer Placeholder 1">
            <a:extLst>
              <a:ext uri="{FF2B5EF4-FFF2-40B4-BE49-F238E27FC236}">
                <a16:creationId xmlns:a16="http://schemas.microsoft.com/office/drawing/2014/main" id="{F10D8DEE-19CE-4477-A93A-DC9AC36439DC}"/>
              </a:ext>
            </a:extLst>
          </p:cNvPr>
          <p:cNvSpPr>
            <a:spLocks noGrp="1"/>
          </p:cNvSpPr>
          <p:nvPr>
            <p:ph type="ftr" sz="quarter" idx="11"/>
          </p:nvPr>
        </p:nvSpPr>
        <p:spPr/>
        <p:txBody>
          <a:bodyPr/>
          <a:lstStyle/>
          <a:p>
            <a:r>
              <a:rPr lang="en-US" b="1" dirty="0"/>
              <a:t>Monthly Bankruptcy Statistics Source: G2 Risk Solutions</a:t>
            </a:r>
          </a:p>
        </p:txBody>
      </p:sp>
      <p:sp>
        <p:nvSpPr>
          <p:cNvPr id="5" name="Date Placeholder 4">
            <a:extLst>
              <a:ext uri="{FF2B5EF4-FFF2-40B4-BE49-F238E27FC236}">
                <a16:creationId xmlns:a16="http://schemas.microsoft.com/office/drawing/2014/main" id="{8C1F4CFD-D0A0-422C-8C8C-C2E8D66D08A4}"/>
              </a:ext>
            </a:extLst>
          </p:cNvPr>
          <p:cNvSpPr>
            <a:spLocks noGrp="1"/>
          </p:cNvSpPr>
          <p:nvPr>
            <p:ph type="dt" sz="half" idx="2"/>
          </p:nvPr>
        </p:nvSpPr>
        <p:spPr/>
        <p:txBody>
          <a:bodyPr/>
          <a:lstStyle/>
          <a:p>
            <a:r>
              <a:rPr lang="en-US" dirty="0"/>
              <a:t>August 5</a:t>
            </a:r>
            <a:r>
              <a:rPr lang="en-US" baseline="30000" dirty="0"/>
              <a:t>th</a:t>
            </a:r>
            <a:r>
              <a:rPr lang="en-US" dirty="0"/>
              <a:t> , 2025</a:t>
            </a:r>
          </a:p>
        </p:txBody>
      </p:sp>
    </p:spTree>
    <p:extLst>
      <p:ext uri="{BB962C8B-B14F-4D97-AF65-F5344CB8AC3E}">
        <p14:creationId xmlns:p14="http://schemas.microsoft.com/office/powerpoint/2010/main" val="1222935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val="1191810672"/>
              </p:ext>
            </p:extLst>
          </p:nvPr>
        </p:nvGraphicFramePr>
        <p:xfrm>
          <a:off x="228600" y="1447800"/>
          <a:ext cx="8686800" cy="480677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le 8">
            <a:extLst>
              <a:ext uri="{FF2B5EF4-FFF2-40B4-BE49-F238E27FC236}">
                <a16:creationId xmlns:a16="http://schemas.microsoft.com/office/drawing/2014/main" id="{F78359E2-118E-4EE5-AC7B-928CF5FD6213}"/>
              </a:ext>
            </a:extLst>
          </p:cNvPr>
          <p:cNvGraphicFramePr>
            <a:graphicFrameLocks noGrp="1"/>
          </p:cNvGraphicFramePr>
          <p:nvPr>
            <p:extLst>
              <p:ext uri="{D42A27DB-BD31-4B8C-83A1-F6EECF244321}">
                <p14:modId xmlns:p14="http://schemas.microsoft.com/office/powerpoint/2010/main" val="2789146332"/>
              </p:ext>
            </p:extLst>
          </p:nvPr>
        </p:nvGraphicFramePr>
        <p:xfrm>
          <a:off x="5562600" y="1650120"/>
          <a:ext cx="3185160" cy="853440"/>
        </p:xfrm>
        <a:graphic>
          <a:graphicData uri="http://schemas.openxmlformats.org/drawingml/2006/table">
            <a:tbl>
              <a:tblPr firstRow="1" bandRow="1">
                <a:tableStyleId>{8FD4443E-F989-4FC4-A0C8-D5A2AF1F390B}</a:tableStyleId>
              </a:tblPr>
              <a:tblGrid>
                <a:gridCol w="1061720">
                  <a:extLst>
                    <a:ext uri="{9D8B030D-6E8A-4147-A177-3AD203B41FA5}">
                      <a16:colId xmlns:a16="http://schemas.microsoft.com/office/drawing/2014/main" val="20000"/>
                    </a:ext>
                  </a:extLst>
                </a:gridCol>
                <a:gridCol w="1061720">
                  <a:extLst>
                    <a:ext uri="{9D8B030D-6E8A-4147-A177-3AD203B41FA5}">
                      <a16:colId xmlns:a16="http://schemas.microsoft.com/office/drawing/2014/main" val="20001"/>
                    </a:ext>
                  </a:extLst>
                </a:gridCol>
                <a:gridCol w="1061720">
                  <a:extLst>
                    <a:ext uri="{9D8B030D-6E8A-4147-A177-3AD203B41FA5}">
                      <a16:colId xmlns:a16="http://schemas.microsoft.com/office/drawing/2014/main" val="1207610494"/>
                    </a:ext>
                  </a:extLst>
                </a:gridCol>
              </a:tblGrid>
              <a:tr h="148035">
                <a:tc>
                  <a:txBody>
                    <a:bodyPr/>
                    <a:lstStyle/>
                    <a:p>
                      <a:pPr algn="ctr"/>
                      <a:r>
                        <a:rPr lang="en-US" sz="800" dirty="0">
                          <a:latin typeface="Arial" panose="020B0604020202020204" pitchFamily="34" charset="0"/>
                          <a:cs typeface="Arial" panose="020B0604020202020204" pitchFamily="34" charset="0"/>
                        </a:rPr>
                        <a:t>Year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23D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baseline="0" dirty="0">
                          <a:latin typeface="Arial" panose="020B0604020202020204" pitchFamily="34" charset="0"/>
                          <a:cs typeface="Arial" panose="020B0604020202020204" pitchFamily="34" charset="0"/>
                        </a:rPr>
                        <a:t>Actual</a:t>
                      </a:r>
                      <a:endParaRPr lang="en-US" sz="8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23D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Growth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23D60"/>
                    </a:solidFill>
                  </a:tcPr>
                </a:tc>
                <a:extLst>
                  <a:ext uri="{0D108BD9-81ED-4DB2-BD59-A6C34878D82A}">
                    <a16:rowId xmlns:a16="http://schemas.microsoft.com/office/drawing/2014/main" val="10000"/>
                  </a:ext>
                </a:extLst>
              </a:tr>
              <a:tr h="128595">
                <a:tc>
                  <a:txBody>
                    <a:bodyPr/>
                    <a:lstStyle/>
                    <a:p>
                      <a:pPr marL="0" indent="0" algn="ctr">
                        <a:buFont typeface="Wingdings" panose="05000000000000000000" pitchFamily="2" charset="2"/>
                        <a:buNone/>
                      </a:pPr>
                      <a:r>
                        <a:rPr lang="en-US" sz="800" dirty="0">
                          <a:latin typeface="Arial" panose="020B0604020202020204" pitchFamily="34" charset="0"/>
                          <a:cs typeface="Arial" panose="020B0604020202020204" pitchFamily="34" charset="0"/>
                        </a:rPr>
                        <a:t>2024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tc>
                  <a:txBody>
                    <a:bodyPr/>
                    <a:lstStyle/>
                    <a:p>
                      <a:pPr algn="ctr"/>
                      <a:r>
                        <a:rPr lang="en-US" sz="800" dirty="0">
                          <a:solidFill>
                            <a:schemeClr val="bg1"/>
                          </a:solidFill>
                          <a:latin typeface="Arial" panose="020B0604020202020204" pitchFamily="34" charset="0"/>
                          <a:cs typeface="Arial" panose="020B0604020202020204" pitchFamily="34" charset="0"/>
                        </a:rPr>
                        <a:t>488,551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tc>
                  <a:txBody>
                    <a:bodyPr/>
                    <a:lstStyle/>
                    <a:p>
                      <a:pPr algn="ctr"/>
                      <a:r>
                        <a:rPr lang="en-US" sz="800" dirty="0">
                          <a:latin typeface="Arial" panose="020B0604020202020204" pitchFamily="34" charset="0"/>
                          <a:cs typeface="Arial" panose="020B0604020202020204" pitchFamily="34" charset="0"/>
                        </a:rPr>
                        <a:t>13.9%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extLst>
                  <a:ext uri="{0D108BD9-81ED-4DB2-BD59-A6C34878D82A}">
                    <a16:rowId xmlns:a16="http://schemas.microsoft.com/office/drawing/2014/main" val="10001"/>
                  </a:ext>
                </a:extLst>
              </a:tr>
              <a:tr h="148035">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800" dirty="0">
                          <a:solidFill>
                            <a:schemeClr val="tx1"/>
                          </a:solidFill>
                          <a:latin typeface="Arial" panose="020B0604020202020204" pitchFamily="34" charset="0"/>
                          <a:cs typeface="Arial" panose="020B0604020202020204" pitchFamily="34" charset="0"/>
                        </a:rPr>
                        <a:t>7/31/2024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287,789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8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983835"/>
                  </a:ext>
                </a:extLst>
              </a:tr>
              <a:tr h="148035">
                <a:tc>
                  <a:txBody>
                    <a:bodyPr/>
                    <a:lstStyle/>
                    <a:p>
                      <a:pPr marL="171450" indent="-171450" algn="ctr">
                        <a:buFont typeface="Wingdings" panose="05000000000000000000" pitchFamily="2" charset="2"/>
                        <a:buChar char="Ø"/>
                      </a:pPr>
                      <a:r>
                        <a:rPr lang="en-US" sz="800" dirty="0">
                          <a:latin typeface="Arial" panose="020B0604020202020204" pitchFamily="34" charset="0"/>
                          <a:cs typeface="Arial" panose="020B0604020202020204" pitchFamily="34" charset="0"/>
                        </a:rPr>
                        <a:t>7/31/2025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tc>
                  <a:txBody>
                    <a:bodyPr/>
                    <a:lstStyle/>
                    <a:p>
                      <a:pPr algn="ctr"/>
                      <a:r>
                        <a:rPr lang="en-US" sz="800" dirty="0">
                          <a:solidFill>
                            <a:schemeClr val="bg1"/>
                          </a:solidFill>
                          <a:latin typeface="Arial" panose="020B0604020202020204" pitchFamily="34" charset="0"/>
                          <a:cs typeface="Arial" panose="020B0604020202020204" pitchFamily="34" charset="0"/>
                        </a:rPr>
                        <a:t>318,185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tc>
                  <a:txBody>
                    <a:bodyPr/>
                    <a:lstStyle/>
                    <a:p>
                      <a:pPr algn="ctr"/>
                      <a:r>
                        <a:rPr lang="en-US" sz="800" dirty="0">
                          <a:latin typeface="Arial" panose="020B0604020202020204" pitchFamily="34" charset="0"/>
                          <a:cs typeface="Arial" panose="020B0604020202020204" pitchFamily="34" charset="0"/>
                        </a:rPr>
                        <a:t>10.6%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69CCC"/>
                    </a:solidFill>
                  </a:tcPr>
                </a:tc>
                <a:extLst>
                  <a:ext uri="{0D108BD9-81ED-4DB2-BD59-A6C34878D82A}">
                    <a16:rowId xmlns:a16="http://schemas.microsoft.com/office/drawing/2014/main" val="10002"/>
                  </a:ext>
                </a:extLst>
              </a:tr>
            </a:tbl>
          </a:graphicData>
        </a:graphic>
      </p:graphicFrame>
      <p:sp>
        <p:nvSpPr>
          <p:cNvPr id="5" name="Title 4">
            <a:extLst>
              <a:ext uri="{FF2B5EF4-FFF2-40B4-BE49-F238E27FC236}">
                <a16:creationId xmlns:a16="http://schemas.microsoft.com/office/drawing/2014/main" id="{E707D40B-ADED-4C29-B2A1-0DB1E5DCCCA3}"/>
              </a:ext>
            </a:extLst>
          </p:cNvPr>
          <p:cNvSpPr>
            <a:spLocks noGrp="1"/>
          </p:cNvSpPr>
          <p:nvPr>
            <p:ph type="title"/>
          </p:nvPr>
        </p:nvSpPr>
        <p:spPr/>
        <p:txBody>
          <a:bodyPr>
            <a:normAutofit/>
          </a:bodyPr>
          <a:lstStyle/>
          <a:p>
            <a:r>
              <a:rPr lang="en-US" sz="2000" dirty="0"/>
              <a:t>Bankruptcy Filings By Month</a:t>
            </a:r>
          </a:p>
        </p:txBody>
      </p:sp>
      <p:sp>
        <p:nvSpPr>
          <p:cNvPr id="2" name="Footer Placeholder 1">
            <a:extLst>
              <a:ext uri="{FF2B5EF4-FFF2-40B4-BE49-F238E27FC236}">
                <a16:creationId xmlns:a16="http://schemas.microsoft.com/office/drawing/2014/main" id="{5D937FB3-FEAD-4C05-9215-A41CF6759E38}"/>
              </a:ext>
            </a:extLst>
          </p:cNvPr>
          <p:cNvSpPr>
            <a:spLocks noGrp="1"/>
          </p:cNvSpPr>
          <p:nvPr>
            <p:ph type="ftr" sz="quarter" idx="11"/>
          </p:nvPr>
        </p:nvSpPr>
        <p:spPr/>
        <p:txBody>
          <a:bodyPr/>
          <a:lstStyle/>
          <a:p>
            <a:r>
              <a:rPr lang="en-US" b="1" dirty="0"/>
              <a:t>Monthly Bankruptcy Statistics Source: G2 Risk Solutions</a:t>
            </a:r>
          </a:p>
        </p:txBody>
      </p:sp>
      <p:sp>
        <p:nvSpPr>
          <p:cNvPr id="4" name="Date Placeholder 3">
            <a:extLst>
              <a:ext uri="{FF2B5EF4-FFF2-40B4-BE49-F238E27FC236}">
                <a16:creationId xmlns:a16="http://schemas.microsoft.com/office/drawing/2014/main" id="{A90B6C62-0F3E-4116-AF98-0E09487EA813}"/>
              </a:ext>
            </a:extLst>
          </p:cNvPr>
          <p:cNvSpPr>
            <a:spLocks noGrp="1"/>
          </p:cNvSpPr>
          <p:nvPr>
            <p:ph type="dt" sz="half" idx="10"/>
          </p:nvPr>
        </p:nvSpPr>
        <p:spPr/>
        <p:txBody>
          <a:bodyPr/>
          <a:lstStyle/>
          <a:p>
            <a:r>
              <a:rPr lang="en-US" dirty="0"/>
              <a:t>August 5</a:t>
            </a:r>
            <a:r>
              <a:rPr lang="en-US" baseline="30000" dirty="0"/>
              <a:t>th</a:t>
            </a:r>
            <a:r>
              <a:rPr lang="en-US" dirty="0"/>
              <a:t> , 2025</a:t>
            </a:r>
          </a:p>
        </p:txBody>
      </p:sp>
    </p:spTree>
    <p:extLst>
      <p:ext uri="{BB962C8B-B14F-4D97-AF65-F5344CB8AC3E}">
        <p14:creationId xmlns:p14="http://schemas.microsoft.com/office/powerpoint/2010/main" val="334701907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2236683034"/>
              </p:ext>
            </p:extLst>
          </p:nvPr>
        </p:nvGraphicFramePr>
        <p:xfrm>
          <a:off x="228600" y="1143000"/>
          <a:ext cx="8610600" cy="5109081"/>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a:extLst>
              <a:ext uri="{FF2B5EF4-FFF2-40B4-BE49-F238E27FC236}">
                <a16:creationId xmlns:a16="http://schemas.microsoft.com/office/drawing/2014/main" id="{F35C2C6E-B175-489A-BC6F-E9C1A25320B6}"/>
              </a:ext>
            </a:extLst>
          </p:cNvPr>
          <p:cNvSpPr>
            <a:spLocks noGrp="1"/>
          </p:cNvSpPr>
          <p:nvPr>
            <p:ph type="title"/>
          </p:nvPr>
        </p:nvSpPr>
        <p:spPr/>
        <p:txBody>
          <a:bodyPr>
            <a:normAutofit/>
          </a:bodyPr>
          <a:lstStyle/>
          <a:p>
            <a:r>
              <a:rPr lang="en-US" sz="2000" dirty="0"/>
              <a:t>Bankruptcy Filings By Year</a:t>
            </a:r>
          </a:p>
        </p:txBody>
      </p:sp>
      <p:sp>
        <p:nvSpPr>
          <p:cNvPr id="6" name="Date Placeholder 5">
            <a:extLst>
              <a:ext uri="{FF2B5EF4-FFF2-40B4-BE49-F238E27FC236}">
                <a16:creationId xmlns:a16="http://schemas.microsoft.com/office/drawing/2014/main" id="{58909071-7A8D-45C2-A639-AD93CD72D942}"/>
              </a:ext>
            </a:extLst>
          </p:cNvPr>
          <p:cNvSpPr>
            <a:spLocks noGrp="1"/>
          </p:cNvSpPr>
          <p:nvPr>
            <p:ph type="dt" sz="half" idx="2"/>
          </p:nvPr>
        </p:nvSpPr>
        <p:spPr/>
        <p:txBody>
          <a:bodyPr/>
          <a:lstStyle/>
          <a:p>
            <a:r>
              <a:rPr lang="en-US" dirty="0"/>
              <a:t>August 5</a:t>
            </a:r>
            <a:r>
              <a:rPr lang="en-US" baseline="30000" dirty="0"/>
              <a:t>th</a:t>
            </a:r>
            <a:r>
              <a:rPr lang="en-US" dirty="0"/>
              <a:t> , 2025</a:t>
            </a:r>
          </a:p>
        </p:txBody>
      </p:sp>
      <p:sp>
        <p:nvSpPr>
          <p:cNvPr id="7" name="Footer Placeholder 1">
            <a:extLst>
              <a:ext uri="{FF2B5EF4-FFF2-40B4-BE49-F238E27FC236}">
                <a16:creationId xmlns:a16="http://schemas.microsoft.com/office/drawing/2014/main" id="{3C10A2DD-ADFB-4A2B-AADC-B10F18AD7213}"/>
              </a:ext>
            </a:extLst>
          </p:cNvPr>
          <p:cNvSpPr>
            <a:spLocks noGrp="1"/>
          </p:cNvSpPr>
          <p:nvPr>
            <p:ph type="ftr" sz="quarter" idx="11"/>
          </p:nvPr>
        </p:nvSpPr>
        <p:spPr>
          <a:xfrm>
            <a:off x="2874797" y="6356350"/>
            <a:ext cx="3429000" cy="365125"/>
          </a:xfrm>
        </p:spPr>
        <p:txBody>
          <a:bodyPr/>
          <a:lstStyle/>
          <a:p>
            <a:r>
              <a:rPr lang="en-US" b="1" dirty="0"/>
              <a:t>Monthly Bankruptcy Statistics Source: G2 Risk Solutions</a:t>
            </a:r>
          </a:p>
        </p:txBody>
      </p:sp>
    </p:spTree>
    <p:extLst>
      <p:ext uri="{BB962C8B-B14F-4D97-AF65-F5344CB8AC3E}">
        <p14:creationId xmlns:p14="http://schemas.microsoft.com/office/powerpoint/2010/main" val="3453512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75466959"/>
              </p:ext>
            </p:extLst>
          </p:nvPr>
        </p:nvGraphicFramePr>
        <p:xfrm>
          <a:off x="228600" y="1295400"/>
          <a:ext cx="8610600" cy="49831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146902836"/>
              </p:ext>
            </p:extLst>
          </p:nvPr>
        </p:nvGraphicFramePr>
        <p:xfrm>
          <a:off x="-3469" y="1066800"/>
          <a:ext cx="3262313" cy="243840"/>
        </p:xfrm>
        <a:graphic>
          <a:graphicData uri="http://schemas.openxmlformats.org/drawingml/2006/table">
            <a:tbl>
              <a:tblPr firstRow="1" bandRow="1">
                <a:tableStyleId>{8FD4443E-F989-4FC4-A0C8-D5A2AF1F390B}</a:tableStyleId>
              </a:tblPr>
              <a:tblGrid>
                <a:gridCol w="3262313">
                  <a:extLst>
                    <a:ext uri="{9D8B030D-6E8A-4147-A177-3AD203B41FA5}">
                      <a16:colId xmlns:a16="http://schemas.microsoft.com/office/drawing/2014/main" val="20000"/>
                    </a:ext>
                  </a:extLst>
                </a:gridCol>
              </a:tblGrid>
              <a:tr h="199390">
                <a:tc>
                  <a:txBody>
                    <a:bodyPr/>
                    <a:lstStyle/>
                    <a:p>
                      <a:pPr algn="l"/>
                      <a:r>
                        <a:rPr lang="en-US" sz="1000" b="1" dirty="0">
                          <a:solidFill>
                            <a:schemeClr val="bg1">
                              <a:lumMod val="95000"/>
                            </a:schemeClr>
                          </a:solidFill>
                          <a:latin typeface="+mn-lt"/>
                          <a:cs typeface="Arial" panose="020B0604020202020204" pitchFamily="34" charset="0"/>
                        </a:rPr>
                        <a:t>Growth YTD 7/31/2024 vs. 7/31/2025</a:t>
                      </a:r>
                    </a:p>
                  </a:txBody>
                  <a:tcPr anchor="ctr">
                    <a:solidFill>
                      <a:srgbClr val="269CCC"/>
                    </a:solidFill>
                  </a:tcPr>
                </a:tc>
                <a:extLst>
                  <a:ext uri="{0D108BD9-81ED-4DB2-BD59-A6C34878D82A}">
                    <a16:rowId xmlns:a16="http://schemas.microsoft.com/office/drawing/2014/main" val="10000"/>
                  </a:ext>
                </a:extLst>
              </a:tr>
            </a:tbl>
          </a:graphicData>
        </a:graphic>
      </p:graphicFrame>
      <p:sp>
        <p:nvSpPr>
          <p:cNvPr id="6" name="Title 5">
            <a:extLst>
              <a:ext uri="{FF2B5EF4-FFF2-40B4-BE49-F238E27FC236}">
                <a16:creationId xmlns:a16="http://schemas.microsoft.com/office/drawing/2014/main" id="{8E1F2071-0778-452A-8B78-36AC22F99B8F}"/>
              </a:ext>
            </a:extLst>
          </p:cNvPr>
          <p:cNvSpPr>
            <a:spLocks noGrp="1"/>
          </p:cNvSpPr>
          <p:nvPr>
            <p:ph type="title"/>
          </p:nvPr>
        </p:nvSpPr>
        <p:spPr/>
        <p:txBody>
          <a:bodyPr>
            <a:normAutofit/>
          </a:bodyPr>
          <a:lstStyle/>
          <a:p>
            <a:r>
              <a:rPr lang="en-US" sz="2000" dirty="0"/>
              <a:t>Bankruptcy Filings per Region</a:t>
            </a:r>
          </a:p>
        </p:txBody>
      </p:sp>
      <p:sp>
        <p:nvSpPr>
          <p:cNvPr id="2" name="Footer Placeholder 1">
            <a:extLst>
              <a:ext uri="{FF2B5EF4-FFF2-40B4-BE49-F238E27FC236}">
                <a16:creationId xmlns:a16="http://schemas.microsoft.com/office/drawing/2014/main" id="{953101EB-0413-4663-B853-11ADFB91B7BA}"/>
              </a:ext>
            </a:extLst>
          </p:cNvPr>
          <p:cNvSpPr>
            <a:spLocks noGrp="1"/>
          </p:cNvSpPr>
          <p:nvPr>
            <p:ph type="ftr" sz="quarter" idx="11"/>
          </p:nvPr>
        </p:nvSpPr>
        <p:spPr/>
        <p:txBody>
          <a:bodyPr/>
          <a:lstStyle/>
          <a:p>
            <a:r>
              <a:rPr lang="en-US" b="1" dirty="0"/>
              <a:t>Monthly Bankruptcy Statistics Source: G2 Risk Solutions</a:t>
            </a:r>
          </a:p>
        </p:txBody>
      </p:sp>
      <p:sp>
        <p:nvSpPr>
          <p:cNvPr id="9" name="Date Placeholder 8">
            <a:extLst>
              <a:ext uri="{FF2B5EF4-FFF2-40B4-BE49-F238E27FC236}">
                <a16:creationId xmlns:a16="http://schemas.microsoft.com/office/drawing/2014/main" id="{CB38CAD4-7CE5-4F10-84ED-256CB85D34DE}"/>
              </a:ext>
            </a:extLst>
          </p:cNvPr>
          <p:cNvSpPr>
            <a:spLocks noGrp="1"/>
          </p:cNvSpPr>
          <p:nvPr>
            <p:ph type="dt" sz="half" idx="2"/>
          </p:nvPr>
        </p:nvSpPr>
        <p:spPr/>
        <p:txBody>
          <a:bodyPr/>
          <a:lstStyle/>
          <a:p>
            <a:r>
              <a:rPr lang="en-US" dirty="0"/>
              <a:t>August 5</a:t>
            </a:r>
            <a:r>
              <a:rPr lang="en-US" baseline="30000" dirty="0"/>
              <a:t>th</a:t>
            </a:r>
            <a:r>
              <a:rPr lang="en-US" dirty="0"/>
              <a:t> , 2025</a:t>
            </a:r>
          </a:p>
        </p:txBody>
      </p:sp>
    </p:spTree>
    <p:extLst>
      <p:ext uri="{BB962C8B-B14F-4D97-AF65-F5344CB8AC3E}">
        <p14:creationId xmlns:p14="http://schemas.microsoft.com/office/powerpoint/2010/main" val="2110124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224213" y="6178550"/>
            <a:ext cx="2693987" cy="277813"/>
          </a:xfrm>
          <a:prstGeom prst="rect">
            <a:avLst/>
          </a:prstGeom>
          <a:noFill/>
        </p:spPr>
        <p:txBody>
          <a:bodyPr wrap="square">
            <a:spAutoFit/>
          </a:bodyPr>
          <a:lstStyle/>
          <a:p>
            <a:pPr algn="dist" fontAlgn="auto">
              <a:spcBef>
                <a:spcPts val="0"/>
              </a:spcBef>
              <a:spcAft>
                <a:spcPts val="0"/>
              </a:spcAft>
              <a:defRPr/>
            </a:pPr>
            <a:r>
              <a:rPr lang="en-US" sz="1200" dirty="0">
                <a:latin typeface="Arial Narrow" panose="020B0606020202030204" pitchFamily="34" charset="0"/>
                <a:cs typeface="Gotham-Light"/>
                <a:hlinkClick r:id="rId2"/>
              </a:rPr>
              <a:t>NATIONALBANKRUPTCY.COM</a:t>
            </a:r>
            <a:endParaRPr lang="en-US" sz="1200" dirty="0">
              <a:latin typeface="Arial Narrow" panose="020B0606020202030204" pitchFamily="34" charset="0"/>
              <a:cs typeface="Gotham-Light"/>
            </a:endParaRPr>
          </a:p>
        </p:txBody>
      </p:sp>
      <p:pic>
        <p:nvPicPr>
          <p:cNvPr id="2" name="Picture 1">
            <a:extLst>
              <a:ext uri="{FF2B5EF4-FFF2-40B4-BE49-F238E27FC236}">
                <a16:creationId xmlns:a16="http://schemas.microsoft.com/office/drawing/2014/main" id="{02D3DE0A-36A2-4BA8-8826-082A251720DD}"/>
              </a:ext>
            </a:extLst>
          </p:cNvPr>
          <p:cNvPicPr>
            <a:picLocks noChangeAspect="1"/>
          </p:cNvPicPr>
          <p:nvPr/>
        </p:nvPicPr>
        <p:blipFill>
          <a:blip r:embed="rId3"/>
          <a:stretch>
            <a:fillRect/>
          </a:stretch>
        </p:blipFill>
        <p:spPr>
          <a:xfrm>
            <a:off x="2984500" y="2794000"/>
            <a:ext cx="3175000" cy="1270000"/>
          </a:xfrm>
          <a:prstGeom prst="rect">
            <a:avLst/>
          </a:prstGeom>
        </p:spPr>
      </p:pic>
    </p:spTree>
    <p:extLst>
      <p:ext uri="{BB962C8B-B14F-4D97-AF65-F5344CB8AC3E}">
        <p14:creationId xmlns:p14="http://schemas.microsoft.com/office/powerpoint/2010/main" val="573409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15676</TotalTime>
  <Words>405</Words>
  <Application>Microsoft Office PowerPoint</Application>
  <PresentationFormat>On-screen Show (4:3)</PresentationFormat>
  <Paragraphs>59</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Narrow</vt:lpstr>
      <vt:lpstr>Calibri</vt:lpstr>
      <vt:lpstr>Times New Roman</vt:lpstr>
      <vt:lpstr>Wingdings</vt:lpstr>
      <vt:lpstr>Office Theme</vt:lpstr>
      <vt:lpstr>PowerPoint Presentation</vt:lpstr>
      <vt:lpstr>Monthly Bankruptcy Statistics Update</vt:lpstr>
      <vt:lpstr>Bankruptcy Filings By Month</vt:lpstr>
      <vt:lpstr>Bankruptcy Filings By Month</vt:lpstr>
      <vt:lpstr>Bankruptcy Filings By Year</vt:lpstr>
      <vt:lpstr>Bankruptcy Filings per Region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Weekly bankruptcy statistics</dc:title>
  <dc:creator>Kidd Yuen</dc:creator>
  <cp:lastModifiedBy>Sagar S Babaleshwar</cp:lastModifiedBy>
  <cp:revision>493</cp:revision>
  <dcterms:created xsi:type="dcterms:W3CDTF">2014-11-06T18:19:57Z</dcterms:created>
  <dcterms:modified xsi:type="dcterms:W3CDTF">2025-08-07T18:04:25Z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2024-02-06T21:40:36Z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5c10eac8-f872-4557-aeaf-c5a439411701</vt:lpwstr>
  </property>
  <property fmtid="{D5CDD505-2E9C-101B-9397-08002B2CF9AE}" pid="7" name="MSIP_Label_defa4170-0d19-0005-0004-bc88714345d2_ActionId">
    <vt:lpwstr>759e6c85-0590-48e4-943c-4233ae4347ce</vt:lpwstr>
  </property>
  <property fmtid="{D5CDD505-2E9C-101B-9397-08002B2CF9AE}" pid="8" name="MSIP_Label_defa4170-0d19-0005-0004-bc88714345d2_ContentBits">
    <vt:lpwstr>0</vt:lpwstr>
  </property>
</Properties>
</file>